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5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60"/>
  </p:notesMasterIdLst>
  <p:sldIdLst>
    <p:sldId id="386" r:id="rId2"/>
    <p:sldId id="262" r:id="rId3"/>
    <p:sldId id="372" r:id="rId4"/>
    <p:sldId id="394" r:id="rId5"/>
    <p:sldId id="397" r:id="rId6"/>
    <p:sldId id="395" r:id="rId7"/>
    <p:sldId id="409" r:id="rId8"/>
    <p:sldId id="396" r:id="rId9"/>
    <p:sldId id="392" r:id="rId10"/>
    <p:sldId id="387" r:id="rId11"/>
    <p:sldId id="389" r:id="rId12"/>
    <p:sldId id="391" r:id="rId13"/>
    <p:sldId id="399" r:id="rId14"/>
    <p:sldId id="401" r:id="rId15"/>
    <p:sldId id="402" r:id="rId16"/>
    <p:sldId id="383" r:id="rId17"/>
    <p:sldId id="257" r:id="rId18"/>
    <p:sldId id="263" r:id="rId19"/>
    <p:sldId id="384" r:id="rId20"/>
    <p:sldId id="413" r:id="rId21"/>
    <p:sldId id="412" r:id="rId22"/>
    <p:sldId id="258" r:id="rId23"/>
    <p:sldId id="264" r:id="rId24"/>
    <p:sldId id="256" r:id="rId25"/>
    <p:sldId id="265" r:id="rId26"/>
    <p:sldId id="405" r:id="rId27"/>
    <p:sldId id="259" r:id="rId28"/>
    <p:sldId id="406" r:id="rId29"/>
    <p:sldId id="385" r:id="rId30"/>
    <p:sldId id="403" r:id="rId31"/>
    <p:sldId id="414" r:id="rId32"/>
    <p:sldId id="260" r:id="rId33"/>
    <p:sldId id="416" r:id="rId34"/>
    <p:sldId id="268" r:id="rId35"/>
    <p:sldId id="269" r:id="rId36"/>
    <p:sldId id="407" r:id="rId37"/>
    <p:sldId id="410" r:id="rId38"/>
    <p:sldId id="374" r:id="rId39"/>
    <p:sldId id="270" r:id="rId40"/>
    <p:sldId id="420" r:id="rId41"/>
    <p:sldId id="376" r:id="rId42"/>
    <p:sldId id="272" r:id="rId43"/>
    <p:sldId id="415" r:id="rId44"/>
    <p:sldId id="273" r:id="rId45"/>
    <p:sldId id="274" r:id="rId46"/>
    <p:sldId id="280" r:id="rId47"/>
    <p:sldId id="281" r:id="rId48"/>
    <p:sldId id="411" r:id="rId49"/>
    <p:sldId id="282" r:id="rId50"/>
    <p:sldId id="283" r:id="rId51"/>
    <p:sldId id="284" r:id="rId52"/>
    <p:sldId id="285" r:id="rId53"/>
    <p:sldId id="422" r:id="rId54"/>
    <p:sldId id="423" r:id="rId55"/>
    <p:sldId id="424" r:id="rId56"/>
    <p:sldId id="425" r:id="rId57"/>
    <p:sldId id="426" r:id="rId58"/>
    <p:sldId id="427" r:id="rId59"/>
  </p:sldIdLst>
  <p:sldSz cx="9144000" cy="6858000" type="screen4x3"/>
  <p:notesSz cx="6858000" cy="9144000"/>
  <p:defaultTextStyle>
    <a:defPPr>
      <a:defRPr lang="ky-K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950BAE7-776C-48CC-916C-73BF56982148}">
          <p14:sldIdLst>
            <p14:sldId id="386"/>
            <p14:sldId id="262"/>
            <p14:sldId id="372"/>
            <p14:sldId id="394"/>
            <p14:sldId id="397"/>
            <p14:sldId id="395"/>
            <p14:sldId id="409"/>
            <p14:sldId id="396"/>
            <p14:sldId id="392"/>
            <p14:sldId id="387"/>
            <p14:sldId id="389"/>
            <p14:sldId id="391"/>
            <p14:sldId id="399"/>
            <p14:sldId id="401"/>
            <p14:sldId id="402"/>
            <p14:sldId id="383"/>
            <p14:sldId id="257"/>
            <p14:sldId id="263"/>
            <p14:sldId id="384"/>
            <p14:sldId id="413"/>
            <p14:sldId id="412"/>
            <p14:sldId id="258"/>
            <p14:sldId id="264"/>
            <p14:sldId id="256"/>
            <p14:sldId id="265"/>
            <p14:sldId id="405"/>
            <p14:sldId id="259"/>
            <p14:sldId id="406"/>
            <p14:sldId id="385"/>
            <p14:sldId id="403"/>
            <p14:sldId id="414"/>
            <p14:sldId id="260"/>
            <p14:sldId id="416"/>
            <p14:sldId id="268"/>
            <p14:sldId id="269"/>
            <p14:sldId id="407"/>
            <p14:sldId id="410"/>
            <p14:sldId id="374"/>
            <p14:sldId id="270"/>
            <p14:sldId id="420"/>
            <p14:sldId id="376"/>
            <p14:sldId id="272"/>
            <p14:sldId id="415"/>
            <p14:sldId id="273"/>
            <p14:sldId id="274"/>
            <p14:sldId id="280"/>
            <p14:sldId id="281"/>
            <p14:sldId id="411"/>
            <p14:sldId id="282"/>
            <p14:sldId id="283"/>
            <p14:sldId id="284"/>
          </p14:sldIdLst>
        </p14:section>
        <p14:section name="Раздел без заголовка" id="{81E04363-1992-4DB3-AB40-7DF42703720B}">
          <p14:sldIdLst>
            <p14:sldId id="285"/>
            <p14:sldId id="422"/>
            <p14:sldId id="423"/>
            <p14:sldId id="424"/>
            <p14:sldId id="425"/>
            <p14:sldId id="426"/>
            <p14:sldId id="42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4587" autoAdjust="0"/>
    <p:restoredTop sz="86545" autoAdjust="0"/>
  </p:normalViewPr>
  <p:slideViewPr>
    <p:cSldViewPr>
      <p:cViewPr varScale="1">
        <p:scale>
          <a:sx n="63" d="100"/>
          <a:sy n="63" d="100"/>
        </p:scale>
        <p:origin x="-13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8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y-KG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14E1C-9ECB-4E1D-9208-3ADD14D30F79}" type="datetimeFigureOut">
              <a:rPr lang="ky-KG" smtClean="0"/>
              <a:t>13-апр 20</a:t>
            </a:fld>
            <a:endParaRPr lang="ky-KG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y-KG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y-KG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y-KG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96D7A-2FD5-4E37-BBAF-CADD6029FDA2}" type="slidenum">
              <a:rPr lang="ky-KG" smtClean="0"/>
              <a:t>‹#›</a:t>
            </a:fld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3828217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y-K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96D7A-2FD5-4E37-BBAF-CADD6029FDA2}" type="slidenum">
              <a:rPr lang="ky-KG" smtClean="0"/>
              <a:t>3</a:t>
            </a:fld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2147223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96D7A-2FD5-4E37-BBAF-CADD6029FDA2}" type="slidenum">
              <a:rPr lang="ky-KG" smtClean="0"/>
              <a:t>14</a:t>
            </a:fld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2103513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y-K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96D7A-2FD5-4E37-BBAF-CADD6029FDA2}" type="slidenum">
              <a:rPr lang="ky-KG" smtClean="0"/>
              <a:t>30</a:t>
            </a:fld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4253760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y-K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96D7A-2FD5-4E37-BBAF-CADD6029FDA2}" type="slidenum">
              <a:rPr lang="ky-KG" smtClean="0"/>
              <a:t>40</a:t>
            </a:fld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436534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y-K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96D7A-2FD5-4E37-BBAF-CADD6029FDA2}" type="slidenum">
              <a:rPr lang="ky-KG" smtClean="0"/>
              <a:t>44</a:t>
            </a:fld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3786069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238A-06E2-47F9-8799-1389E2656AD5}" type="datetimeFigureOut">
              <a:rPr lang="ky-KG" smtClean="0"/>
              <a:t>13-апр 20</a:t>
            </a:fld>
            <a:endParaRPr lang="ky-K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F93C-D0E6-405A-98FF-07317A78F302}" type="slidenum">
              <a:rPr lang="ky-KG" smtClean="0"/>
              <a:t>‹#›</a:t>
            </a:fld>
            <a:endParaRPr lang="ky-K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238A-06E2-47F9-8799-1389E2656AD5}" type="datetimeFigureOut">
              <a:rPr lang="ky-KG" smtClean="0"/>
              <a:t>13-апр 20</a:t>
            </a:fld>
            <a:endParaRPr lang="ky-K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F93C-D0E6-405A-98FF-07317A78F302}" type="slidenum">
              <a:rPr lang="ky-KG" smtClean="0"/>
              <a:t>‹#›</a:t>
            </a:fld>
            <a:endParaRPr lang="ky-K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238A-06E2-47F9-8799-1389E2656AD5}" type="datetimeFigureOut">
              <a:rPr lang="ky-KG" smtClean="0"/>
              <a:t>13-апр 20</a:t>
            </a:fld>
            <a:endParaRPr lang="ky-K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F93C-D0E6-405A-98FF-07317A78F302}" type="slidenum">
              <a:rPr lang="ky-KG" smtClean="0"/>
              <a:t>‹#›</a:t>
            </a:fld>
            <a:endParaRPr lang="ky-KG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238A-06E2-47F9-8799-1389E2656AD5}" type="datetimeFigureOut">
              <a:rPr lang="ky-KG" smtClean="0"/>
              <a:t>13-апр 20</a:t>
            </a:fld>
            <a:endParaRPr lang="ky-K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F93C-D0E6-405A-98FF-07317A78F302}" type="slidenum">
              <a:rPr lang="ky-KG" smtClean="0"/>
              <a:t>‹#›</a:t>
            </a:fld>
            <a:endParaRPr lang="ky-KG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9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6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238A-06E2-47F9-8799-1389E2656AD5}" type="datetimeFigureOut">
              <a:rPr lang="ky-KG" smtClean="0"/>
              <a:t>13-апр 20</a:t>
            </a:fld>
            <a:endParaRPr lang="ky-K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F93C-D0E6-405A-98FF-07317A78F302}" type="slidenum">
              <a:rPr lang="ky-KG" smtClean="0"/>
              <a:t>‹#›</a:t>
            </a:fld>
            <a:endParaRPr lang="ky-K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238A-06E2-47F9-8799-1389E2656AD5}" type="datetimeFigureOut">
              <a:rPr lang="ky-KG" smtClean="0"/>
              <a:t>13-апр 20</a:t>
            </a:fld>
            <a:endParaRPr lang="ky-K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F93C-D0E6-405A-98FF-07317A78F302}" type="slidenum">
              <a:rPr lang="ky-KG" smtClean="0"/>
              <a:t>‹#›</a:t>
            </a:fld>
            <a:endParaRPr lang="ky-K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238A-06E2-47F9-8799-1389E2656AD5}" type="datetimeFigureOut">
              <a:rPr lang="ky-KG" smtClean="0"/>
              <a:t>13-апр 20</a:t>
            </a:fld>
            <a:endParaRPr lang="ky-K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F93C-D0E6-405A-98FF-07317A78F302}" type="slidenum">
              <a:rPr lang="ky-KG" smtClean="0"/>
              <a:t>‹#›</a:t>
            </a:fld>
            <a:endParaRPr lang="ky-K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238A-06E2-47F9-8799-1389E2656AD5}" type="datetimeFigureOut">
              <a:rPr lang="ky-KG" smtClean="0"/>
              <a:t>13-апр 20</a:t>
            </a:fld>
            <a:endParaRPr lang="ky-K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F93C-D0E6-405A-98FF-07317A78F302}" type="slidenum">
              <a:rPr lang="ky-KG" smtClean="0"/>
              <a:t>‹#›</a:t>
            </a:fld>
            <a:endParaRPr lang="ky-K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2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238A-06E2-47F9-8799-1389E2656AD5}" type="datetimeFigureOut">
              <a:rPr lang="ky-KG" smtClean="0"/>
              <a:t>13-апр 20</a:t>
            </a:fld>
            <a:endParaRPr lang="ky-K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F93C-D0E6-405A-98FF-07317A78F302}" type="slidenum">
              <a:rPr lang="ky-KG" smtClean="0"/>
              <a:t>‹#›</a:t>
            </a:fld>
            <a:endParaRPr lang="ky-K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238A-06E2-47F9-8799-1389E2656AD5}" type="datetimeFigureOut">
              <a:rPr lang="ky-KG" smtClean="0"/>
              <a:t>13-апр 20</a:t>
            </a:fld>
            <a:endParaRPr lang="ky-K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F93C-D0E6-405A-98FF-07317A78F302}" type="slidenum">
              <a:rPr lang="ky-KG" smtClean="0"/>
              <a:t>‹#›</a:t>
            </a:fld>
            <a:endParaRPr lang="ky-K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238A-06E2-47F9-8799-1389E2656AD5}" type="datetimeFigureOut">
              <a:rPr lang="ky-KG" smtClean="0"/>
              <a:t>13-апр 20</a:t>
            </a:fld>
            <a:endParaRPr lang="ky-K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F93C-D0E6-405A-98FF-07317A78F302}" type="slidenum">
              <a:rPr lang="ky-KG" smtClean="0"/>
              <a:t>‹#›</a:t>
            </a:fld>
            <a:endParaRPr lang="ky-K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30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59E238A-06E2-47F9-8799-1389E2656AD5}" type="datetimeFigureOut">
              <a:rPr lang="ky-KG" smtClean="0"/>
              <a:t>13-апр 20</a:t>
            </a:fld>
            <a:endParaRPr lang="ky-K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ky-K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4"/>
            <a:ext cx="1161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99EF93C-D0E6-405A-98FF-07317A78F302}" type="slidenum">
              <a:rPr lang="ky-KG" smtClean="0"/>
              <a:t>‹#›</a:t>
            </a:fld>
            <a:endParaRPr lang="ky-K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kaktus.media/image/big/2016-08-04_17-00-43_498987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data.kaktus.media/image/big/2016-08-04_17-09-12_989272.jpg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kaktus.media/image/big/2016-08-04_18-09-16_728753.jpg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data.kaktus.media/image/big/2016-08-04_17-58-14_749149.jpg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Теоретическое занятие по физической культуре для </a:t>
            </a:r>
            <a:r>
              <a:rPr lang="ru-RU" i="1" dirty="0" smtClean="0"/>
              <a:t>8-</a:t>
            </a:r>
            <a:r>
              <a:rPr lang="ru-RU" sz="6000" i="1" dirty="0" smtClean="0"/>
              <a:t>11 </a:t>
            </a:r>
            <a:r>
              <a:rPr lang="ru-RU" i="1" dirty="0" smtClean="0"/>
              <a:t>классов </a:t>
            </a:r>
            <a:endParaRPr lang="ky-K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318536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Т</a:t>
            </a:r>
            <a:r>
              <a:rPr lang="ru-RU" dirty="0" smtClean="0">
                <a:solidFill>
                  <a:schemeClr val="tx1"/>
                </a:solidFill>
              </a:rPr>
              <a:t>ЕМА</a:t>
            </a:r>
            <a:r>
              <a:rPr lang="ru-RU" dirty="0" smtClean="0"/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«</a:t>
            </a:r>
            <a:r>
              <a:rPr lang="ru-RU" sz="4400" dirty="0" smtClean="0">
                <a:solidFill>
                  <a:srgbClr val="FF0000"/>
                </a:solidFill>
              </a:rPr>
              <a:t>Они прославили страну!»</a:t>
            </a:r>
          </a:p>
          <a:p>
            <a:endParaRPr lang="ru-RU" sz="4400" dirty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Составил учитель  ФК СОШ№2   Г.МАЙЛУУ-СУУ   </a:t>
            </a:r>
            <a:r>
              <a:rPr lang="ru-RU" dirty="0" err="1" smtClean="0">
                <a:solidFill>
                  <a:schemeClr val="tx1"/>
                </a:solidFill>
              </a:rPr>
              <a:t>Мамажанов</a:t>
            </a:r>
            <a:r>
              <a:rPr lang="ru-RU" dirty="0" smtClean="0">
                <a:solidFill>
                  <a:schemeClr val="tx1"/>
                </a:solidFill>
              </a:rPr>
              <a:t> Т.Т.</a:t>
            </a:r>
            <a:endParaRPr lang="ru-RU" dirty="0">
              <a:solidFill>
                <a:schemeClr val="tx1"/>
              </a:solidFill>
            </a:endParaRPr>
          </a:p>
          <a:p>
            <a:endParaRPr lang="ky-K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2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8401">
        <p:circle/>
      </p:transition>
    </mc:Choice>
    <mc:Fallback xmlns="">
      <p:transition spd="slow" advTm="1840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0648"/>
            <a:ext cx="4968552" cy="268108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429000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1992-м в Барселоне (Испания) на XXV Олимпийских играх, где тогда уже бывшие союзные республики в последний раз выступали объединенной командой (СНГ), участвовали 5 представителей Кыргызстана. Золотые медали завоевали: </a:t>
            </a:r>
            <a:r>
              <a:rPr lang="ru-RU" sz="2400" dirty="0">
                <a:solidFill>
                  <a:srgbClr val="FF0000"/>
                </a:solidFill>
              </a:rPr>
              <a:t>Елена Баранова </a:t>
            </a:r>
            <a:r>
              <a:rPr lang="ru-RU" sz="2400" dirty="0"/>
              <a:t>(баскетбол) и </a:t>
            </a:r>
            <a:r>
              <a:rPr lang="ru-RU" sz="2400" dirty="0">
                <a:solidFill>
                  <a:srgbClr val="FF0000"/>
                </a:solidFill>
              </a:rPr>
              <a:t>Талант </a:t>
            </a:r>
            <a:r>
              <a:rPr lang="ru-RU" sz="2400" dirty="0" err="1">
                <a:solidFill>
                  <a:srgbClr val="FF0000"/>
                </a:solidFill>
              </a:rPr>
              <a:t>Дуйшебаев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(гандбол). Кроме того, </a:t>
            </a:r>
            <a:r>
              <a:rPr lang="ru-RU" sz="2400" dirty="0">
                <a:solidFill>
                  <a:srgbClr val="FF0000"/>
                </a:solidFill>
              </a:rPr>
              <a:t>Игорь Дзюба </a:t>
            </a:r>
            <a:r>
              <a:rPr lang="ru-RU" sz="2400" dirty="0"/>
              <a:t>занял 4 призовое место в гонке на шоссе (велоспорт).</a:t>
            </a:r>
            <a:br>
              <a:rPr lang="ru-RU" sz="2400" dirty="0"/>
            </a:br>
            <a:endParaRPr lang="ky-KG" sz="2400" dirty="0"/>
          </a:p>
        </p:txBody>
      </p:sp>
    </p:spTree>
    <p:extLst>
      <p:ext uri="{BB962C8B-B14F-4D97-AF65-F5344CB8AC3E}">
        <p14:creationId xmlns:p14="http://schemas.microsoft.com/office/powerpoint/2010/main" val="1488932002"/>
      </p:ext>
    </p:extLst>
  </p:cSld>
  <p:clrMapOvr>
    <a:masterClrMapping/>
  </p:clrMapOvr>
  <p:transition spd="slow" advTm="34246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3073" y="2683664"/>
            <a:ext cx="7408333" cy="3450696"/>
          </a:xfrm>
        </p:spPr>
        <p:txBody>
          <a:bodyPr/>
          <a:lstStyle/>
          <a:p>
            <a:endParaRPr lang="ky-KG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33724"/>
            <a:ext cx="8229600" cy="1252728"/>
          </a:xfrm>
        </p:spPr>
        <p:txBody>
          <a:bodyPr>
            <a:normAutofit/>
          </a:bodyPr>
          <a:lstStyle/>
          <a:p>
            <a:endParaRPr lang="ky-KG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9592" y="260648"/>
            <a:ext cx="849694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2000" b="1" dirty="0">
                <a:solidFill>
                  <a:srgbClr val="1E1E1E"/>
                </a:solidFill>
                <a:latin typeface="Roboto"/>
                <a:cs typeface="Arial" pitchFamily="34" charset="0"/>
              </a:rPr>
              <a:t>Барселона</a:t>
            </a:r>
            <a:endParaRPr lang="ky-KG" altLang="ky-KG" sz="105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2000" dirty="0">
                <a:solidFill>
                  <a:srgbClr val="1E1E1E"/>
                </a:solidFill>
                <a:latin typeface="Roboto"/>
                <a:cs typeface="Arial" pitchFamily="34" charset="0"/>
              </a:rPr>
              <a:t>В 1992-м в Барселоне на XXV Олимпийских играх,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2000" dirty="0">
                <a:solidFill>
                  <a:srgbClr val="1E1E1E"/>
                </a:solidFill>
                <a:latin typeface="Roboto"/>
                <a:cs typeface="Arial" pitchFamily="34" charset="0"/>
              </a:rPr>
              <a:t> где тогда уже бывшие союзные республики в последний раз выступали объединенной командой СНГ,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2000" dirty="0">
                <a:solidFill>
                  <a:srgbClr val="1E1E1E"/>
                </a:solidFill>
                <a:latin typeface="Roboto"/>
                <a:cs typeface="Arial" pitchFamily="34" charset="0"/>
              </a:rPr>
              <a:t> участвовали 5 представителей Кыргызстана. Золотые медали завоевали баскетболистка </a:t>
            </a:r>
            <a:r>
              <a:rPr lang="ky-KG" altLang="ky-KG" sz="2000" dirty="0">
                <a:solidFill>
                  <a:srgbClr val="FF0000"/>
                </a:solidFill>
                <a:latin typeface="Roboto"/>
                <a:cs typeface="Arial" pitchFamily="34" charset="0"/>
              </a:rPr>
              <a:t>Елена Баранова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2000" dirty="0">
                <a:solidFill>
                  <a:srgbClr val="1E1E1E"/>
                </a:solidFill>
                <a:latin typeface="Roboto"/>
                <a:cs typeface="Arial" pitchFamily="34" charset="0"/>
              </a:rPr>
              <a:t>и гандболист </a:t>
            </a:r>
            <a:r>
              <a:rPr lang="ky-KG" altLang="ky-KG" sz="2000" dirty="0">
                <a:solidFill>
                  <a:srgbClr val="FF0000"/>
                </a:solidFill>
                <a:latin typeface="Roboto"/>
                <a:cs typeface="Arial" pitchFamily="34" charset="0"/>
              </a:rPr>
              <a:t>Талант Дуйшебаев</a:t>
            </a:r>
            <a:r>
              <a:rPr lang="ky-KG" altLang="ky-KG" sz="2000" dirty="0">
                <a:solidFill>
                  <a:srgbClr val="1E1E1E"/>
                </a:solidFill>
                <a:latin typeface="Roboto"/>
                <a:cs typeface="Arial" pitchFamily="34" charset="0"/>
              </a:rPr>
              <a:t>. Велосипедист </a:t>
            </a:r>
            <a:r>
              <a:rPr lang="ky-KG" altLang="ky-KG" sz="2000" dirty="0">
                <a:solidFill>
                  <a:srgbClr val="FF0000"/>
                </a:solidFill>
                <a:latin typeface="Roboto"/>
                <a:cs typeface="Arial" pitchFamily="34" charset="0"/>
              </a:rPr>
              <a:t>Игорь Дзюба </a:t>
            </a:r>
            <a:r>
              <a:rPr lang="ky-KG" altLang="ky-KG" sz="2000" dirty="0">
                <a:solidFill>
                  <a:srgbClr val="1E1E1E"/>
                </a:solidFill>
                <a:latin typeface="Roboto"/>
                <a:cs typeface="Arial" pitchFamily="34" charset="0"/>
              </a:rPr>
              <a:t>занял 4-е призовое место в гонке на шоссе.</a:t>
            </a:r>
            <a:endParaRPr lang="ky-KG" altLang="ky-KG" sz="105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2000" dirty="0">
                <a:solidFill>
                  <a:srgbClr val="1E1E1E"/>
                </a:solidFill>
                <a:latin typeface="Roboto"/>
                <a:cs typeface="Arial" pitchFamily="34" charset="0"/>
              </a:rPr>
              <a:t>С 1994 года начиная с Зимних Олимпийских игр в Лиллехаммере, Кыргызстан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2000" dirty="0">
                <a:solidFill>
                  <a:srgbClr val="1E1E1E"/>
                </a:solidFill>
                <a:latin typeface="Roboto"/>
                <a:cs typeface="Arial" pitchFamily="34" charset="0"/>
              </a:rPr>
              <a:t> стал участвовать в играх как независимое государство.</a:t>
            </a:r>
            <a:endParaRPr lang="ky-KG" altLang="ky-KG" sz="105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2000" dirty="0">
                <a:solidFill>
                  <a:srgbClr val="1E1E1E"/>
                </a:solidFill>
                <a:latin typeface="Roboto"/>
                <a:cs typeface="Arial" pitchFamily="34" charset="0"/>
              </a:rPr>
              <a:t>В 1996 году кыргызские спортсмены впервые приняли участие на Летних Олимпийских играх в Атланте (штат Джорджия, США).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2000" dirty="0">
                <a:solidFill>
                  <a:srgbClr val="1E1E1E"/>
                </a:solidFill>
                <a:latin typeface="Roboto"/>
                <a:cs typeface="Arial" pitchFamily="34" charset="0"/>
              </a:rPr>
              <a:t>Был разыгран 271 комплект медалей в 26 видах спорта.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2000" dirty="0">
                <a:solidFill>
                  <a:srgbClr val="1E1E1E"/>
                </a:solidFill>
                <a:latin typeface="Roboto"/>
                <a:cs typeface="Arial" pitchFamily="34" charset="0"/>
              </a:rPr>
              <a:t>Кыргызстанцы на этой Олимпиаде выступили не очень удачно.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2000" dirty="0">
                <a:solidFill>
                  <a:srgbClr val="1E1E1E"/>
                </a:solidFill>
                <a:latin typeface="Roboto"/>
                <a:cs typeface="Arial" pitchFamily="34" charset="0"/>
              </a:rPr>
              <a:t>Борец греко-римского стиля Раатбек Санатбаев занял итоговое 8 место.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2000" dirty="0">
                <a:solidFill>
                  <a:srgbClr val="1E1E1E"/>
                </a:solidFill>
                <a:latin typeface="Roboto"/>
                <a:cs typeface="Arial" pitchFamily="34" charset="0"/>
              </a:rPr>
              <a:t> Борец вольного стиля Александр Ковалевский смог занять пятое место.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2000" dirty="0">
                <a:solidFill>
                  <a:srgbClr val="1E1E1E"/>
                </a:solidFill>
                <a:latin typeface="Roboto"/>
                <a:cs typeface="Arial" pitchFamily="34" charset="0"/>
              </a:rPr>
              <a:t>Именитый боксер Андрей Курнявка  имел неплохие шансы,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2000" dirty="0">
                <a:solidFill>
                  <a:srgbClr val="1E1E1E"/>
                </a:solidFill>
                <a:latin typeface="Roboto"/>
                <a:cs typeface="Arial" pitchFamily="34" charset="0"/>
              </a:rPr>
              <a:t>но в первом же бою был вынужден сойти с турнирной дистанции.</a:t>
            </a:r>
            <a:endParaRPr lang="ky-KG" altLang="ky-KG" sz="105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00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1230">
        <p14:flythrough/>
      </p:transition>
    </mc:Choice>
    <mc:Fallback xmlns="">
      <p:transition spd="slow" advTm="612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5" y="188640"/>
            <a:ext cx="3384376" cy="23042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y-K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132856"/>
            <a:ext cx="828092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2000" b="1" dirty="0">
                <a:solidFill>
                  <a:srgbClr val="1E1E1E"/>
                </a:solidFill>
                <a:latin typeface="Roboto"/>
                <a:cs typeface="Arial" pitchFamily="34" charset="0"/>
              </a:rPr>
              <a:t>Сидней</a:t>
            </a:r>
            <a:endParaRPr lang="ky-KG" altLang="ky-KG" sz="105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2000" dirty="0">
                <a:solidFill>
                  <a:srgbClr val="1E1E1E"/>
                </a:solidFill>
                <a:latin typeface="Roboto"/>
                <a:cs typeface="Arial" pitchFamily="34" charset="0"/>
              </a:rPr>
              <a:t>Дзюдоист </a:t>
            </a:r>
            <a:r>
              <a:rPr lang="ky-KG" altLang="ky-KG" sz="2000" dirty="0">
                <a:solidFill>
                  <a:srgbClr val="FF0000"/>
                </a:solidFill>
                <a:latin typeface="Roboto"/>
                <a:cs typeface="Arial" pitchFamily="34" charset="0"/>
              </a:rPr>
              <a:t>Айдин Смагулов </a:t>
            </a:r>
            <a:r>
              <a:rPr lang="ky-KG" altLang="ky-KG" sz="2000" dirty="0">
                <a:solidFill>
                  <a:srgbClr val="1E1E1E"/>
                </a:solidFill>
                <a:latin typeface="Roboto"/>
                <a:cs typeface="Arial" pitchFamily="34" charset="0"/>
              </a:rPr>
              <a:t>сумел завоевать бронзовую медаль в весе 60 кг.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2000" dirty="0">
                <a:solidFill>
                  <a:srgbClr val="1E1E1E"/>
                </a:solidFill>
                <a:latin typeface="Roboto"/>
                <a:cs typeface="Arial" pitchFamily="34" charset="0"/>
              </a:rPr>
              <a:t>Благодаря этой медали Кыргызстан занял 76 место из 199 участвующих в Олимпиаде стран.</a:t>
            </a:r>
            <a:endParaRPr lang="ky-KG" altLang="ky-KG" sz="105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2000" dirty="0">
                <a:solidFill>
                  <a:srgbClr val="1E1E1E"/>
                </a:solidFill>
                <a:latin typeface="Roboto"/>
                <a:cs typeface="Arial" pitchFamily="34" charset="0"/>
              </a:rPr>
              <a:t>Боксер Алмазбек Раимкулов, сумел дойти только до четвертьфинала.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2000" dirty="0">
                <a:solidFill>
                  <a:srgbClr val="1E1E1E"/>
                </a:solidFill>
                <a:latin typeface="Roboto"/>
                <a:cs typeface="Arial" pitchFamily="34" charset="0"/>
              </a:rPr>
              <a:t>Пловцы Андрей Пакин (200 м, комплексное плавание) и Екатерина Точеная (50 м, вольный стиль) выиграли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2000" dirty="0">
                <a:solidFill>
                  <a:srgbClr val="1E1E1E"/>
                </a:solidFill>
                <a:latin typeface="Roboto"/>
                <a:cs typeface="Arial" pitchFamily="34" charset="0"/>
              </a:rPr>
              <a:t>свои предварительные заплывы, но не прошли в финальную часть соревнований.</a:t>
            </a:r>
            <a:endParaRPr lang="ky-KG" altLang="ky-KG" sz="105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2000" dirty="0">
                <a:solidFill>
                  <a:srgbClr val="1E1E1E"/>
                </a:solidFill>
                <a:latin typeface="Roboto"/>
                <a:cs typeface="Arial" pitchFamily="34" charset="0"/>
              </a:rPr>
              <a:t>Сборная страны образца 2000 года была самой представительной — 51 кыргызстанец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2000" dirty="0">
                <a:solidFill>
                  <a:srgbClr val="1E1E1E"/>
                </a:solidFill>
                <a:latin typeface="Roboto"/>
                <a:cs typeface="Arial" pitchFamily="34" charset="0"/>
              </a:rPr>
              <a:t>участвовал в соревнованиях по 10 видам спорта.</a:t>
            </a:r>
            <a:endParaRPr lang="ky-KG" altLang="ky-KG" sz="105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87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26">
        <p14:prism isContent="1"/>
      </p:transition>
    </mc:Choice>
    <mc:Fallback xmlns="">
      <p:transition spd="slow" advTm="513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08011"/>
            <a:ext cx="3168352" cy="286094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y-K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924944"/>
            <a:ext cx="8136904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2400" b="1" dirty="0">
                <a:solidFill>
                  <a:srgbClr val="1E1E1E"/>
                </a:solidFill>
                <a:latin typeface="Roboto"/>
                <a:cs typeface="Arial" pitchFamily="34" charset="0"/>
              </a:rPr>
              <a:t>Афины</a:t>
            </a:r>
            <a:endParaRPr lang="ky-KG" altLang="ky-KG" sz="11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2400" dirty="0">
                <a:solidFill>
                  <a:srgbClr val="1E1E1E"/>
                </a:solidFill>
                <a:latin typeface="Roboto"/>
                <a:cs typeface="Arial" pitchFamily="34" charset="0"/>
              </a:rPr>
              <a:t>В Греции Кыргызстан остался без наград.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2400" dirty="0">
                <a:solidFill>
                  <a:srgbClr val="1E1E1E"/>
                </a:solidFill>
                <a:latin typeface="Roboto"/>
                <a:cs typeface="Arial" pitchFamily="34" charset="0"/>
              </a:rPr>
              <a:t> К сожалению, ни один из спортсменов не смог подняться на пьедестал почета.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2400" dirty="0">
                <a:solidFill>
                  <a:srgbClr val="1E1E1E"/>
                </a:solidFill>
                <a:latin typeface="Roboto"/>
                <a:cs typeface="Arial" pitchFamily="34" charset="0"/>
              </a:rPr>
              <a:t>Лучший результат — 5 место Геннадия Чхаидзе (греко-римская борьба, 96 кг).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2400" dirty="0">
                <a:solidFill>
                  <a:srgbClr val="1E1E1E"/>
                </a:solidFill>
                <a:latin typeface="Roboto"/>
                <a:cs typeface="Arial" pitchFamily="34" charset="0"/>
              </a:rPr>
              <a:t> Он также стал единственным кыргызстанским спортсменом,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2400" dirty="0">
                <a:solidFill>
                  <a:srgbClr val="1E1E1E"/>
                </a:solidFill>
                <a:latin typeface="Roboto"/>
                <a:cs typeface="Arial" pitchFamily="34" charset="0"/>
              </a:rPr>
              <a:t>сумевшим попасть в своей категории в первую десятку.</a:t>
            </a:r>
            <a:endParaRPr lang="ky-KG" altLang="ky-KG" sz="11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ky-KG" altLang="ky-KG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2544"/>
      </p:ext>
    </p:extLst>
  </p:cSld>
  <p:clrMapOvr>
    <a:masterClrMapping/>
  </p:clrMapOvr>
  <p:transition spd="slow" advTm="26993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0647"/>
            <a:ext cx="3672408" cy="345638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```</a:t>
            </a:r>
            <a:endParaRPr lang="ky-K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717031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2800" b="1" dirty="0">
                <a:solidFill>
                  <a:srgbClr val="1E1E1E"/>
                </a:solidFill>
                <a:latin typeface="Roboto"/>
                <a:cs typeface="Arial" pitchFamily="34" charset="0"/>
              </a:rPr>
              <a:t>Пекин</a:t>
            </a:r>
            <a:endParaRPr lang="ky-KG" altLang="ky-KG" sz="1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2800" dirty="0">
                <a:solidFill>
                  <a:srgbClr val="1E1E1E"/>
                </a:solidFill>
                <a:latin typeface="Roboto"/>
                <a:cs typeface="Arial" pitchFamily="34" charset="0"/>
              </a:rPr>
              <a:t>На Олимпиаде в Пекине в 2008 году борцы греко-римского стиля завоевали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2800" dirty="0">
                <a:solidFill>
                  <a:srgbClr val="1E1E1E"/>
                </a:solidFill>
                <a:latin typeface="Roboto"/>
                <a:cs typeface="Arial" pitchFamily="34" charset="0"/>
              </a:rPr>
              <a:t> две награды: </a:t>
            </a:r>
            <a:r>
              <a:rPr lang="ky-KG" altLang="ky-KG" sz="2800" dirty="0">
                <a:solidFill>
                  <a:srgbClr val="FF0000"/>
                </a:solidFill>
                <a:latin typeface="Roboto"/>
                <a:cs typeface="Arial" pitchFamily="34" charset="0"/>
              </a:rPr>
              <a:t>Руслан Тюменбаев </a:t>
            </a:r>
            <a:r>
              <a:rPr lang="ky-KG" altLang="ky-KG" sz="2800" dirty="0">
                <a:solidFill>
                  <a:srgbClr val="1E1E1E"/>
                </a:solidFill>
                <a:latin typeface="Roboto"/>
                <a:cs typeface="Arial" pitchFamily="34" charset="0"/>
              </a:rPr>
              <a:t>взял «бронзу»,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2800" dirty="0">
                <a:solidFill>
                  <a:srgbClr val="1E1E1E"/>
                </a:solidFill>
                <a:latin typeface="Roboto"/>
                <a:cs typeface="Arial" pitchFamily="34" charset="0"/>
              </a:rPr>
              <a:t> </a:t>
            </a:r>
            <a:r>
              <a:rPr lang="ky-KG" altLang="ky-KG" sz="2800" dirty="0">
                <a:solidFill>
                  <a:srgbClr val="FF0000"/>
                </a:solidFill>
                <a:latin typeface="Roboto"/>
                <a:cs typeface="Arial" pitchFamily="34" charset="0"/>
              </a:rPr>
              <a:t>Канатбек Бегалиев </a:t>
            </a:r>
            <a:r>
              <a:rPr lang="ky-KG" altLang="ky-KG" sz="2800" dirty="0">
                <a:solidFill>
                  <a:srgbClr val="1E1E1E"/>
                </a:solidFill>
                <a:latin typeface="Roboto"/>
                <a:cs typeface="Arial" pitchFamily="34" charset="0"/>
              </a:rPr>
              <a:t>– «серебро».</a:t>
            </a:r>
            <a:endParaRPr lang="ky-KG" sz="2800" dirty="0"/>
          </a:p>
        </p:txBody>
      </p:sp>
    </p:spTree>
    <p:extLst>
      <p:ext uri="{BB962C8B-B14F-4D97-AF65-F5344CB8AC3E}">
        <p14:creationId xmlns:p14="http://schemas.microsoft.com/office/powerpoint/2010/main" val="3163440103"/>
      </p:ext>
    </p:extLst>
  </p:cSld>
  <p:clrMapOvr>
    <a:masterClrMapping/>
  </p:clrMapOvr>
  <p:transition spd="slow" advTm="21611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6283"/>
            <a:ext cx="4011513" cy="25226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ky-KG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708920"/>
            <a:ext cx="83164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3600" b="1" dirty="0">
                <a:solidFill>
                  <a:srgbClr val="1E1E1E"/>
                </a:solidFill>
                <a:latin typeface="Roboto"/>
                <a:cs typeface="Arial" pitchFamily="34" charset="0"/>
              </a:rPr>
              <a:t>Лондон</a:t>
            </a:r>
            <a:endParaRPr lang="ky-KG" altLang="ky-KG" sz="16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3600" dirty="0">
                <a:solidFill>
                  <a:srgbClr val="1E1E1E"/>
                </a:solidFill>
                <a:latin typeface="Roboto"/>
                <a:cs typeface="Arial" pitchFamily="34" charset="0"/>
              </a:rPr>
              <a:t>В Лондоне в 2012 году кыргызские олимпийцы участвовали в пяти видах спорта.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3600" dirty="0">
                <a:solidFill>
                  <a:srgbClr val="1E1E1E"/>
                </a:solidFill>
                <a:latin typeface="Roboto"/>
                <a:cs typeface="Arial" pitchFamily="34" charset="0"/>
              </a:rPr>
              <a:t>Однако выступления наших атлетов не увенчались успехом.</a:t>
            </a:r>
            <a:endParaRPr lang="ky-KG" altLang="ky-KG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107399"/>
      </p:ext>
    </p:extLst>
  </p:cSld>
  <p:clrMapOvr>
    <a:masterClrMapping/>
  </p:clrMapOvr>
  <p:transition spd="slow" advTm="14983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6192687" cy="49685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101968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868">
        <p:fade/>
      </p:transition>
    </mc:Choice>
    <mc:Fallback xmlns="">
      <p:transition spd="med" advTm="58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8" y="260648"/>
            <a:ext cx="7408333" cy="6336704"/>
          </a:xfrm>
        </p:spPr>
        <p:txBody>
          <a:bodyPr>
            <a:noAutofit/>
          </a:bodyPr>
          <a:lstStyle/>
          <a:p>
            <a:pPr fontAlgn="base"/>
            <a:r>
              <a:rPr lang="ru-RU" sz="2800" b="1" dirty="0">
                <a:solidFill>
                  <a:srgbClr val="FF0000"/>
                </a:solidFill>
              </a:rPr>
              <a:t>Владимир </a:t>
            </a:r>
            <a:r>
              <a:rPr lang="ru-RU" sz="2800" b="1" dirty="0" err="1">
                <a:solidFill>
                  <a:srgbClr val="FF0000"/>
                </a:solidFill>
              </a:rPr>
              <a:t>Салманович</a:t>
            </a:r>
            <a:r>
              <a:rPr lang="ru-RU" sz="2800" b="1" dirty="0">
                <a:solidFill>
                  <a:srgbClr val="FF0000"/>
                </a:solidFill>
              </a:rPr>
              <a:t> Максимов</a:t>
            </a:r>
          </a:p>
          <a:p>
            <a:pPr fontAlgn="base"/>
            <a:r>
              <a:rPr lang="ru-RU" sz="2800" dirty="0">
                <a:solidFill>
                  <a:srgbClr val="FF0000"/>
                </a:solidFill>
              </a:rPr>
              <a:t>Владимир Максимов родился 14 октября 1945 г. в городе Кант. На Олимпийских играх в Монреале в 1976 году в составе сборной СССР по гандболу завоевал золотую медаль.</a:t>
            </a:r>
          </a:p>
          <a:p>
            <a:pPr fontAlgn="base"/>
            <a:r>
              <a:rPr lang="ru-RU" sz="2800" dirty="0">
                <a:solidFill>
                  <a:srgbClr val="FF0000"/>
                </a:solidFill>
              </a:rPr>
              <a:t>Заслуженный тренер СССР и России. Владимир Максимов приводил сборную страны к победам на Олимпийских играх в Барселоне-1992 (в качестве второго тренера) и в Сиднее-2000 (как главный тренер), на чемпионатах мира (1993, 1997) и чемпионате Европы (1996).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y-KG" dirty="0"/>
          </a:p>
        </p:txBody>
      </p:sp>
    </p:spTree>
    <p:extLst>
      <p:ext uri="{BB962C8B-B14F-4D97-AF65-F5344CB8AC3E}">
        <p14:creationId xmlns:p14="http://schemas.microsoft.com/office/powerpoint/2010/main" val="280459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56">
        <p14:prism isContent="1"/>
      </p:transition>
    </mc:Choice>
    <mc:Fallback xmlns="">
      <p:transition spd="slow" advTm="459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84976" cy="633670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ky-KG" dirty="0"/>
          </a:p>
        </p:txBody>
      </p:sp>
    </p:spTree>
    <p:extLst>
      <p:ext uri="{BB962C8B-B14F-4D97-AF65-F5344CB8AC3E}">
        <p14:creationId xmlns:p14="http://schemas.microsoft.com/office/powerpoint/2010/main" val="316503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3">
        <p14:prism isContent="1"/>
      </p:transition>
    </mc:Choice>
    <mc:Fallback xmlns="">
      <p:transition spd="slow" advTm="65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8712968" cy="49685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562021103"/>
      </p:ext>
    </p:extLst>
  </p:cSld>
  <p:clrMapOvr>
    <a:masterClrMapping/>
  </p:clrMapOvr>
  <p:transition spd="slow" advTm="6164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5904656" cy="38884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y-KG" dirty="0"/>
          </a:p>
        </p:txBody>
      </p:sp>
    </p:spTree>
    <p:extLst>
      <p:ext uri="{BB962C8B-B14F-4D97-AF65-F5344CB8AC3E}">
        <p14:creationId xmlns:p14="http://schemas.microsoft.com/office/powerpoint/2010/main" val="79971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125">
        <p:circle/>
      </p:transition>
    </mc:Choice>
    <mc:Fallback xmlns="">
      <p:transition spd="slow" advTm="1112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568952" cy="62646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2122217770"/>
      </p:ext>
    </p:extLst>
  </p:cSld>
  <p:clrMapOvr>
    <a:masterClrMapping/>
  </p:clrMapOvr>
  <p:transition spd="slow" advTm="9603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2656"/>
            <a:ext cx="5544616" cy="61206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321419108"/>
      </p:ext>
    </p:extLst>
  </p:cSld>
  <p:clrMapOvr>
    <a:masterClrMapping/>
  </p:clrMapOvr>
  <p:transition spd="slow" advTm="6762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y-KG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y-KG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9553" y="1918841"/>
            <a:ext cx="8208912" cy="406265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2400" b="1" dirty="0" smtClean="0">
                <a:solidFill>
                  <a:srgbClr val="FF0000"/>
                </a:solidFill>
              </a:rPr>
              <a:t>Блинов Александр Иванович</a:t>
            </a:r>
          </a:p>
          <a:p>
            <a:r>
              <a:rPr lang="ru-RU" sz="2400" dirty="0" smtClean="0"/>
              <a:t>Советский спортсмен-конник, родился 19 августа 1954 г. в городе Фрунзе(ныне Бишкек).</a:t>
            </a:r>
          </a:p>
          <a:p>
            <a:r>
              <a:rPr lang="ru-RU" sz="2400" dirty="0" smtClean="0"/>
              <a:t>На летних Олимпийских играх в Москве в 1980 году</a:t>
            </a:r>
          </a:p>
          <a:p>
            <a:r>
              <a:rPr lang="ru-RU" sz="2400" dirty="0" smtClean="0"/>
              <a:t> завоевал две медали - </a:t>
            </a:r>
            <a:r>
              <a:rPr lang="ru-RU" sz="2400" dirty="0" smtClean="0">
                <a:solidFill>
                  <a:srgbClr val="FF0000"/>
                </a:solidFill>
              </a:rPr>
              <a:t>золото в командном первенстве</a:t>
            </a:r>
          </a:p>
          <a:p>
            <a:r>
              <a:rPr lang="ru-RU" sz="2400" dirty="0" smtClean="0"/>
              <a:t> и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серебро в личном первенстве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Александр Блинов начал выступать в составе советской сборной по конному спорту в 1976 году. Долгое</a:t>
            </a:r>
          </a:p>
          <a:p>
            <a:r>
              <a:rPr lang="ru-RU" sz="2400" dirty="0" smtClean="0"/>
              <a:t> время выступал за ДСО "</a:t>
            </a:r>
            <a:r>
              <a:rPr lang="ru-RU" sz="2400" dirty="0" err="1" smtClean="0"/>
              <a:t>Колхозчи</a:t>
            </a:r>
            <a:r>
              <a:rPr lang="ru-RU" sz="2400" dirty="0" smtClean="0"/>
              <a:t>", г. Фрунзе. В 1983</a:t>
            </a:r>
          </a:p>
          <a:p>
            <a:r>
              <a:rPr lang="ru-RU" sz="2400" dirty="0" smtClean="0"/>
              <a:t>году переехал в Москву и стал инструктором в конноспортивной школе ДСО "Спартак".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2202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3681">
        <p:circle/>
      </p:transition>
    </mc:Choice>
    <mc:Fallback xmlns="">
      <p:transition spd="slow" advTm="2368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84976" cy="62646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1815802188"/>
      </p:ext>
    </p:extLst>
  </p:cSld>
  <p:clrMapOvr>
    <a:masterClrMapping/>
  </p:clrMapOvr>
  <p:transition spd="slow" advTm="4500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ky-KG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5536" y="677408"/>
            <a:ext cx="8424936" cy="56015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Колпакова Татьяна </a:t>
            </a:r>
            <a:endParaRPr kumimoji="0" lang="ky-KG" altLang="ky-KG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y-KG" altLang="ky-KG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4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Татьяна Алексеевна родилась 15 октября в 1959 году в поселке Аламудун,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4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Кыргызстан. С раннего возраста начала заниматься легкой атлетикой.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4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Долгое время выступала за клуб "Динамо", г. Фрунзе. Выпускница Киргизского государственного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4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университета. На Олимпиаде в Москве-1980 Татьяна выиграла золотую медаль в прыжках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4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в длину, опередив Бритту Вуяк и Татьяну Скачко.</a:t>
            </a:r>
            <a:endParaRPr kumimoji="0" lang="ky-KG" altLang="ky-KG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4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В настоящее время живет в Королеве (Россия), вместе 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4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 мужем Шамилем и тремя детьми. Является заместителем директора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4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футбольной команды "Металлист".</a:t>
            </a:r>
            <a:endParaRPr kumimoji="0" lang="ky-KG" altLang="ky-KG" sz="2400" b="0" i="0" u="sng" strike="noStrike" cap="none" normalizeH="0" baseline="0" dirty="0" smtClean="0">
              <a:ln>
                <a:noFill/>
              </a:ln>
              <a:solidFill>
                <a:srgbClr val="2965CC"/>
              </a:solidFill>
              <a:effectLst/>
              <a:latin typeface="inheri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948229"/>
      </p:ext>
    </p:extLst>
  </p:cSld>
  <p:clrMapOvr>
    <a:masterClrMapping/>
  </p:clrMapOvr>
  <p:transition spd="slow" advTm="40960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59" cy="633670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y-KG" dirty="0"/>
          </a:p>
        </p:txBody>
      </p:sp>
    </p:spTree>
    <p:extLst>
      <p:ext uri="{BB962C8B-B14F-4D97-AF65-F5344CB8AC3E}">
        <p14:creationId xmlns:p14="http://schemas.microsoft.com/office/powerpoint/2010/main" val="349473349"/>
      </p:ext>
    </p:extLst>
  </p:cSld>
  <p:clrMapOvr>
    <a:masterClrMapping/>
  </p:clrMapOvr>
  <p:transition spd="slow" advTm="6660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ky-KG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4" name="Прямоугольник 3"/>
          <p:cNvSpPr/>
          <p:nvPr/>
        </p:nvSpPr>
        <p:spPr>
          <a:xfrm>
            <a:off x="299904" y="809348"/>
            <a:ext cx="849694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y-KG" altLang="ky-KG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Каныбек Осмоналиевич Осмоналиев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32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Кыргызский и советский тяжелоатлет, победитель Олимпийских игр 1980 года в Москве, четырехкратный чемпион мира и двукратный чемпион Европы по тяжелой атлетике.</a:t>
            </a:r>
            <a:endParaRPr lang="ky-KG" altLang="ky-KG" sz="16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32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Родился в семье, в которой воспитывались пятеро детей. Через 1,5 года после его рождения семья осталась без отца.</a:t>
            </a:r>
            <a:endParaRPr lang="ky-KG" altLang="ky-KG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9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251">
        <p:fade/>
      </p:transition>
    </mc:Choice>
    <mc:Fallback xmlns="">
      <p:transition spd="med" advTm="312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ky-KG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0" y="691833"/>
            <a:ext cx="8202488" cy="55399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y-KG" altLang="ky-KG" sz="10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0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     После окончания школы собирался пройти курсы водителей,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0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чтобы иметь возможность зарабатывать деньги и содержать семью.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0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Однако один из его родственников разглядел в нем большие способности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0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убедил его мать отпустить Каныбека для продолжения учебы.</a:t>
            </a:r>
            <a:endParaRPr kumimoji="0" lang="ky-KG" altLang="ky-KG" sz="11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0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 </a:t>
            </a:r>
            <a:r>
              <a:rPr kumimoji="0" lang="ky-KG" altLang="ky-KG" sz="9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 </a:t>
            </a:r>
            <a:r>
              <a:rPr kumimoji="0" lang="ky-KG" altLang="ky-KG" sz="20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  </a:t>
            </a:r>
            <a:endParaRPr kumimoji="0" lang="ky-KG" altLang="ky-KG" sz="2000" b="0" i="0" u="sng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0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    Он поступил в Кыргызский государственный университет.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0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При выборе спортивной секции ему помог случай: однокурсник предложил потягаться  силами в поднятии штанги.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0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      Когда Каныбек, держа в руках штангу весом 70 килограммов,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0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сделал несколько приседаний с ней, тренер по тяжелой атлетике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0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Семен Иткин убедил его и весь тренерский состав,  что именно 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0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 этом виде спорта его будущее</a:t>
            </a:r>
          </a:p>
        </p:txBody>
      </p:sp>
      <p:pic>
        <p:nvPicPr>
          <p:cNvPr id="3075" name="Picture 3" descr="пропор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2728913"/>
            <a:ext cx="1524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16326"/>
      </p:ext>
    </p:extLst>
  </p:cSld>
  <p:clrMapOvr>
    <a:masterClrMapping/>
  </p:clrMapOvr>
  <p:transition spd="slow" advTm="47066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188640"/>
            <a:ext cx="8229600" cy="1252728"/>
          </a:xfrm>
        </p:spPr>
        <p:txBody>
          <a:bodyPr/>
          <a:lstStyle/>
          <a:p>
            <a:endParaRPr lang="ky-K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77843"/>
            <a:ext cx="856895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2400" u="sng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ky-KG" altLang="ky-KG" sz="2800" u="sng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Уже </a:t>
            </a:r>
            <a:r>
              <a:rPr lang="ky-KG" altLang="ky-KG" sz="2800" u="sng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на третьем курсе Каныбек </a:t>
            </a:r>
            <a:r>
              <a:rPr lang="ky-KG" altLang="ky-KG" sz="2800" u="sng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стал кандидатом в мастера спорта по штанге и начал выезжать на соревнования.</a:t>
            </a:r>
            <a:endParaRPr lang="ky-KG" altLang="ky-KG" sz="2800" u="sng" dirty="0">
              <a:solidFill>
                <a:srgbClr val="222222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2800" u="sng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ky-KG" altLang="ky-KG" sz="2800" u="sng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В 1975 году он стал чемпионом Советского Союза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2800" u="sng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среди молодежи и тогда же окончил университет.</a:t>
            </a:r>
            <a:endParaRPr lang="ky-KG" altLang="ky-KG" sz="1400" u="sng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2800" u="sng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   В </a:t>
            </a:r>
            <a:r>
              <a:rPr lang="ky-KG" altLang="ky-KG" sz="2800" u="sng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1978 году он выигрывает чемпионаты </a:t>
            </a:r>
            <a:r>
              <a:rPr lang="ky-KG" altLang="ky-KG" sz="2800" u="sng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Европы и мира. </a:t>
            </a:r>
            <a:endParaRPr lang="ky-KG" altLang="ky-KG" sz="2800" u="sng" dirty="0">
              <a:solidFill>
                <a:srgbClr val="222222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2800" u="sng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   На </a:t>
            </a:r>
            <a:r>
              <a:rPr lang="ky-KG" altLang="ky-KG" sz="2800" u="sng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Олимпиаде-1980 борьба за чемпионский титул сложилась </a:t>
            </a:r>
            <a:r>
              <a:rPr lang="ky-KG" altLang="ky-KG" sz="2800" u="sng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острой:сразу четыре спортсмена набрали в сумме по 245 килограммов.</a:t>
            </a:r>
            <a:endParaRPr lang="ky-KG" altLang="ky-KG" sz="2800" u="sng" dirty="0">
              <a:solidFill>
                <a:srgbClr val="222222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2800" u="sng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Однако самым легким из них оказался именно Осмоналиев</a:t>
            </a:r>
            <a:r>
              <a:rPr lang="ky-KG" altLang="ky-KG" sz="2800" u="sng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, что и обеспечило ему </a:t>
            </a:r>
            <a:r>
              <a:rPr lang="ky-KG" altLang="ky-KG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золотую медаль</a:t>
            </a:r>
            <a:r>
              <a:rPr lang="ky-KG" altLang="ky-KG" sz="2800" u="sng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ky-KG" altLang="ky-KG" sz="2800" u="sng" dirty="0">
              <a:solidFill>
                <a:srgbClr val="222222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ky-KG" altLang="ky-KG" sz="2400" u="sng" dirty="0">
              <a:solidFill>
                <a:srgbClr val="222222"/>
              </a:solidFill>
              <a:latin typeface="inheri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79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972">
        <p:split orient="vert"/>
      </p:transition>
    </mc:Choice>
    <mc:Fallback xmlns="">
      <p:transition spd="slow" advTm="4097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y-KG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y-KG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49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856223"/>
      </p:ext>
    </p:extLst>
  </p:cSld>
  <p:clrMapOvr>
    <a:masterClrMapping/>
  </p:clrMapOvr>
  <p:transition spd="slow" advTm="8298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ru-RU" sz="4000" b="1" dirty="0" smtClean="0"/>
              <a:t>   </a:t>
            </a:r>
            <a:r>
              <a:rPr lang="ru-RU" sz="4000" b="1" dirty="0" smtClean="0">
                <a:solidFill>
                  <a:schemeClr val="tx1"/>
                </a:solidFill>
              </a:rPr>
              <a:t>Олимпийский</a:t>
            </a:r>
            <a:r>
              <a:rPr lang="ru-RU" sz="4000" dirty="0" smtClean="0">
                <a:solidFill>
                  <a:schemeClr val="tx1"/>
                </a:solidFill>
              </a:rPr>
              <a:t> символ— пять переплетённых колец синего, жёлтого, чёрного, зелёного и красного цветов на белом фоне. Разработан этот символ самим основателем современных </a:t>
            </a:r>
            <a:r>
              <a:rPr lang="ru-RU" sz="4000" b="1" dirty="0" smtClean="0">
                <a:solidFill>
                  <a:schemeClr val="tx1"/>
                </a:solidFill>
              </a:rPr>
              <a:t>Олимпийских Игр</a:t>
            </a:r>
            <a:r>
              <a:rPr lang="ru-RU" sz="4000" dirty="0" smtClean="0">
                <a:solidFill>
                  <a:schemeClr val="tx1"/>
                </a:solidFill>
              </a:rPr>
              <a:t> — бароном </a:t>
            </a:r>
            <a:r>
              <a:rPr lang="ru-RU" sz="4000" dirty="0" smtClean="0">
                <a:solidFill>
                  <a:srgbClr val="FF0000"/>
                </a:solidFill>
              </a:rPr>
              <a:t>Пьером де Кубертеном </a:t>
            </a:r>
            <a:r>
              <a:rPr lang="ru-RU" sz="4000" dirty="0" smtClean="0">
                <a:solidFill>
                  <a:schemeClr val="tx1"/>
                </a:solidFill>
              </a:rPr>
              <a:t>в 1913 году. Идея была им взята из изображений подобных колец на древнегреческих предметах</a:t>
            </a:r>
            <a:r>
              <a:rPr lang="ru-RU" sz="4000" dirty="0">
                <a:solidFill>
                  <a:schemeClr val="tx1"/>
                </a:solidFill>
              </a:rPr>
              <a:t>.</a:t>
            </a:r>
            <a:endParaRPr lang="ky-KG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8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25131">
        <p14:glitter pattern="hexagon"/>
      </p:transition>
    </mc:Choice>
    <mc:Fallback xmlns="">
      <p:transition spd="slow" advTm="251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9549" y="1628801"/>
            <a:ext cx="7924800" cy="4382797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ky-KG" altLang="ky-KG" sz="1200" u="sng" dirty="0">
                <a:solidFill>
                  <a:srgbClr val="2965CC"/>
                </a:solidFill>
                <a:latin typeface="inherit"/>
                <a:cs typeface="Arial" pitchFamily="34" charset="0"/>
              </a:rPr>
              <a:t>                                                    </a:t>
            </a:r>
            <a:endParaRPr lang="ky-KG" altLang="ky-KG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Панфилов Александр Васильевич</a:t>
            </a:r>
            <a:endParaRPr lang="ky-KG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355976" y="1326947"/>
            <a:ext cx="4486552" cy="54476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y-KG" altLang="ky-KG" sz="1800" b="1" i="0" u="none" strike="noStrike" cap="none" normalizeH="0" baseline="0" dirty="0" smtClean="0">
              <a:ln>
                <a:noFill/>
              </a:ln>
              <a:solidFill>
                <a:srgbClr val="70A40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1200" b="0" i="0" u="sng" strike="noStrike" cap="none" normalizeH="0" baseline="0" dirty="0" smtClean="0">
                <a:ln>
                  <a:noFill/>
                </a:ln>
                <a:solidFill>
                  <a:srgbClr val="2965CC"/>
                </a:solidFill>
                <a:effectLst/>
                <a:latin typeface="inherit"/>
                <a:cs typeface="Arial" pitchFamily="34" charset="0"/>
              </a:rPr>
              <a:t>      </a:t>
            </a:r>
            <a:r>
              <a:rPr kumimoji="0" lang="ky-KG" altLang="ky-KG" sz="1200" b="0" i="0" u="sng" strike="noStrike" cap="none" normalizeH="0" baseline="0" dirty="0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                </a:t>
            </a:r>
            <a:r>
              <a:rPr lang="ky-KG" altLang="ky-KG" sz="2400" u="sng" dirty="0">
                <a:latin typeface="inherit"/>
              </a:rPr>
              <a:t>Р</a:t>
            </a:r>
            <a:r>
              <a:rPr kumimoji="0" lang="ky-KG" altLang="ky-KG" sz="2400" b="0" i="0" u="sng" strike="noStrike" cap="none" normalizeH="0" baseline="0" dirty="0" smtClean="0">
                <a:ln>
                  <a:noFill/>
                </a:ln>
                <a:effectLst/>
                <a:latin typeface="inherit"/>
              </a:rPr>
              <a:t>одился 11октября 1960</a:t>
            </a:r>
            <a:r>
              <a:rPr kumimoji="0" lang="ky-KG" altLang="ky-KG" sz="2400" b="0" i="0" u="sng" strike="noStrike" cap="none" normalizeH="0" baseline="0" dirty="0" smtClean="0">
                <a:ln>
                  <a:noFill/>
                </a:ln>
                <a:solidFill>
                  <a:srgbClr val="2965CC"/>
                </a:solidFill>
                <a:effectLst/>
                <a:latin typeface="inherit"/>
              </a:rPr>
              <a:t> </a:t>
            </a:r>
            <a:r>
              <a:rPr kumimoji="0" lang="ky-KG" altLang="ky-KG" sz="24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года в городе Фрунзе.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4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Рос спортивным ребенком. Когда Александру Васильевичу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4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исполнилось 16 лет, он вместе с семьей переехал в Ташкент.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4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В возрасте 18 лет стал чемпионом Узбекской ССР, выполнив норматив мастера спорта. </a:t>
            </a:r>
          </a:p>
          <a:p>
            <a:pPr lvl="0" eaLnBrk="0" hangingPunct="0"/>
            <a:r>
              <a:rPr kumimoji="0" lang="ky-KG" altLang="ky-KG" sz="24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В 1980 году на Олимпиаде в Москве завоевал </a:t>
            </a:r>
            <a:r>
              <a:rPr kumimoji="0" lang="ky-KG" altLang="ky-KG" sz="2400" b="0" i="0" u="sng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</a:rPr>
              <a:t>серебряную медаль</a:t>
            </a:r>
            <a:r>
              <a:rPr kumimoji="0" lang="ky-KG" altLang="ky-KG" sz="24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за велогонку в гите с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4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места на 1000 метров.</a:t>
            </a:r>
            <a:endParaRPr kumimoji="0" lang="ky-KG" altLang="ky-KG" sz="2400" b="0" i="0" u="sng" strike="noStrike" cap="none" normalizeH="0" baseline="0" dirty="0" smtClean="0">
              <a:ln>
                <a:noFill/>
              </a:ln>
              <a:solidFill>
                <a:srgbClr val="2965CC"/>
              </a:solidFill>
              <a:effectLst/>
              <a:latin typeface="inherit"/>
            </a:endParaRPr>
          </a:p>
        </p:txBody>
      </p:sp>
      <p:pic>
        <p:nvPicPr>
          <p:cNvPr id="4098" name="Picture 2" descr="[Не]забытые герои: олимпийские чемпионы и призеры из Кыргызстана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61" y="1628800"/>
            <a:ext cx="382408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11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611">
        <p:circle/>
      </p:transition>
    </mc:Choice>
    <mc:Fallback xmlns="">
      <p:transition spd="slow" advTm="4061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80920" cy="60486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274393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65">
        <p:fade/>
      </p:transition>
    </mc:Choice>
    <mc:Fallback xmlns="">
      <p:transition spd="med" advTm="91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96752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000" b="1" dirty="0">
                <a:solidFill>
                  <a:srgbClr val="C00000"/>
                </a:solidFill>
              </a:rPr>
              <a:t>Николай Николаевич </a:t>
            </a:r>
            <a:r>
              <a:rPr lang="ru-RU" sz="4000" b="1" dirty="0" err="1">
                <a:solidFill>
                  <a:srgbClr val="C00000"/>
                </a:solidFill>
              </a:rPr>
              <a:t>Чернецкий</a:t>
            </a:r>
            <a:endParaRPr lang="ru-RU" sz="4000" b="1" dirty="0">
              <a:solidFill>
                <a:srgbClr val="C00000"/>
              </a:solidFill>
            </a:endParaRPr>
          </a:p>
          <a:p>
            <a:pPr fontAlgn="base"/>
            <a:r>
              <a:rPr lang="ru-RU" sz="4000" dirty="0"/>
              <a:t>Родился 29 ноября 1959 г. в городе Фрунзе. Затем семья </a:t>
            </a:r>
            <a:r>
              <a:rPr lang="ru-RU" sz="4000" dirty="0" err="1"/>
              <a:t>Чернецких</a:t>
            </a:r>
            <a:r>
              <a:rPr lang="ru-RU" sz="4000" dirty="0"/>
              <a:t> сразу переехала в Москву</a:t>
            </a:r>
            <a:r>
              <a:rPr lang="ru-RU" sz="4000" dirty="0">
                <a:solidFill>
                  <a:srgbClr val="FF0000"/>
                </a:solidFill>
              </a:rPr>
              <a:t>. На Олимпийских играх в Москве-1980 стал победителем в </a:t>
            </a:r>
            <a:r>
              <a:rPr lang="ru-RU" sz="4000" dirty="0" smtClean="0">
                <a:solidFill>
                  <a:srgbClr val="FF0000"/>
                </a:solidFill>
              </a:rPr>
              <a:t>эстафете             </a:t>
            </a:r>
            <a:r>
              <a:rPr lang="ru-RU" sz="4000" dirty="0">
                <a:solidFill>
                  <a:srgbClr val="FF0000"/>
                </a:solidFill>
              </a:rPr>
              <a:t>4 x 400 м.</a:t>
            </a:r>
          </a:p>
        </p:txBody>
      </p:sp>
    </p:spTree>
    <p:extLst>
      <p:ext uri="{BB962C8B-B14F-4D97-AF65-F5344CB8AC3E}">
        <p14:creationId xmlns:p14="http://schemas.microsoft.com/office/powerpoint/2010/main" val="1476036054"/>
      </p:ext>
    </p:extLst>
  </p:cSld>
  <p:clrMapOvr>
    <a:masterClrMapping/>
  </p:clrMapOvr>
  <p:transition spd="slow" advTm="21550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1" cy="62646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y-KG" dirty="0"/>
          </a:p>
        </p:txBody>
      </p:sp>
    </p:spTree>
    <p:extLst>
      <p:ext uri="{BB962C8B-B14F-4D97-AF65-F5344CB8AC3E}">
        <p14:creationId xmlns:p14="http://schemas.microsoft.com/office/powerpoint/2010/main" val="2800650717"/>
      </p:ext>
    </p:extLst>
  </p:cSld>
  <p:clrMapOvr>
    <a:masterClrMapping/>
  </p:clrMapOvr>
  <p:transition spd="slow" advTm="11230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y-KG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5537" y="2981563"/>
            <a:ext cx="8352928" cy="31393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800" b="1" i="0" u="none" strike="noStrike" cap="none" normalizeH="0" baseline="0" dirty="0" smtClean="0">
                <a:ln>
                  <a:noFill/>
                </a:ln>
                <a:solidFill>
                  <a:srgbClr val="70A40C"/>
                </a:solidFill>
                <a:effectLst/>
                <a:latin typeface="Arial" pitchFamily="34" charset="0"/>
                <a:cs typeface="Arial" pitchFamily="34" charset="0"/>
              </a:rPr>
              <a:t>Александр Вениаминович Абушахметов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b="0" i="0" u="sng" strike="noStrike" cap="none" normalizeH="0" baseline="0" dirty="0" smtClean="0">
                <a:ln>
                  <a:noFill/>
                </a:ln>
                <a:solidFill>
                  <a:srgbClr val="2965CC"/>
                </a:solidFill>
                <a:effectLst/>
                <a:latin typeface="inherit"/>
                <a:cs typeface="Arial" pitchFamily="34" charset="0"/>
              </a:rPr>
              <a:t>  </a:t>
            </a:r>
            <a:endParaRPr kumimoji="0" lang="ky-KG" altLang="ky-KG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cs typeface="Arial" pitchFamily="34" charset="0"/>
              </a:rPr>
              <a:t>Фехтование на летних Олимпийских играх 1980. Почтовая марка.</a:t>
            </a:r>
            <a:endParaRPr kumimoji="0" lang="ky-KG" altLang="ky-KG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Родился в городе Фрунзе. Учился в Кыргызском государственном институте физической культуры.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В 1977 и </a:t>
            </a:r>
            <a:r>
              <a:rPr kumimoji="0" lang="ky-KG" altLang="ky-KG" sz="20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1981</a:t>
            </a:r>
            <a:r>
              <a:rPr kumimoji="0" lang="ky-KG" altLang="ky-KG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годах стал победителем чемпионата СССР в личном первенстве среди шпажистов.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На Олимпийских играх в Москве-1980 в командной шпаге завоевал </a:t>
            </a:r>
            <a:r>
              <a:rPr kumimoji="0" lang="ky-KG" altLang="ky-KG" b="0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бронзовую медаль</a:t>
            </a:r>
            <a:r>
              <a:rPr kumimoji="0" lang="ky-KG" altLang="ky-KG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ky-KG" altLang="ky-KG" sz="105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Участвовал в Олимпийских играх 1976 года в Монреале,</a:t>
            </a:r>
            <a:endParaRPr kumimoji="0" lang="en-US" altLang="ky-KG" b="0" i="0" u="sng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 где в составе сборной СССР занял 5-е место в командном первенстве.</a:t>
            </a:r>
            <a:endParaRPr kumimoji="0" lang="ky-KG" altLang="ky-KG" b="0" i="0" u="sng" strike="noStrike" cap="none" normalizeH="0" baseline="0" dirty="0" smtClean="0">
              <a:ln>
                <a:noFill/>
              </a:ln>
              <a:solidFill>
                <a:srgbClr val="2965CC"/>
              </a:solidFill>
              <a:effectLst/>
              <a:latin typeface="inherit"/>
              <a:cs typeface="Arial" pitchFamily="34" charset="0"/>
            </a:endParaRPr>
          </a:p>
        </p:txBody>
      </p:sp>
      <p:pic>
        <p:nvPicPr>
          <p:cNvPr id="5122" name="Picture 2" descr="Фехтование на летних Олимпийских играх 1980. Почтовая марка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7"/>
            <a:ext cx="3744416" cy="272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506118"/>
      </p:ext>
    </p:extLst>
  </p:cSld>
  <p:clrMapOvr>
    <a:masterClrMapping/>
  </p:clrMapOvr>
  <p:transition spd="slow" advTm="40647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y-KG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</a:rPr>
              <a:t>Сатымкул</a:t>
            </a:r>
            <a:r>
              <a:rPr lang="ru-RU" dirty="0" smtClean="0">
                <a:solidFill>
                  <a:srgbClr val="FFFF00"/>
                </a:solidFill>
              </a:rPr>
              <a:t> Джуманазаров</a:t>
            </a:r>
            <a:endParaRPr lang="ky-KG" dirty="0">
              <a:solidFill>
                <a:srgbClr val="FFFF0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5263" y="1240573"/>
            <a:ext cx="8740079" cy="54476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y-KG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cs typeface="Arial" pitchFamily="34" charset="0"/>
              </a:rPr>
              <a:t> </a:t>
            </a:r>
            <a:endParaRPr kumimoji="0" lang="ky-KG" altLang="ky-KG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cs typeface="Arial" pitchFamily="34" charset="0"/>
              </a:rPr>
              <a:t>Сатымкул Джуманазаров. Олимпиада в Москве-1980.</a:t>
            </a:r>
            <a:endParaRPr kumimoji="0" lang="ky-KG" altLang="ky-KG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0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Советский марафонец, </a:t>
            </a:r>
            <a:r>
              <a:rPr kumimoji="0" lang="ky-KG" altLang="ky-KG" sz="2000" b="0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бронзовый призер </a:t>
            </a:r>
            <a:r>
              <a:rPr kumimoji="0" lang="ky-KG" altLang="ky-KG" sz="20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Олимпийских игр 1980 года в марафоне.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0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Единственный марафонец из постсоветского пространства, которому удалось подняться  на пьедестал олимпийского марафона.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0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На очень тяжелом олимпийском марафоне в упорной борьбе финишировал третьим (2:11.35).</a:t>
            </a:r>
            <a:endParaRPr kumimoji="0" lang="ky-KG" altLang="ky-KG" sz="11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0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Сатымкул Джуманазаров родился 17 сентября 1951 года в селе Кок-Тюб,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0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в Таласской области. С детства начал заниматься бегом, участвовать в юношеских марафонах по всей республике.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0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В 1977 году вошел в состав олимпийской сборной СССР, его заметили,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0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когда он занял третье место на советском чемпионате.</a:t>
            </a:r>
            <a:endParaRPr kumimoji="0" lang="ky-KG" altLang="ky-KG" sz="11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0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После завершения карьеры тренировал детей.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0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Умер Сатымкул Джуманазаров в апреле 2007 г.</a:t>
            </a:r>
            <a:endParaRPr kumimoji="0" lang="ky-KG" altLang="ky-KG" sz="11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0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 </a:t>
            </a:r>
            <a:endParaRPr kumimoji="0" lang="ky-KG" altLang="ky-KG" sz="11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0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/>
            </a:r>
            <a:br>
              <a:rPr kumimoji="0" lang="ky-KG" altLang="ky-KG" sz="20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</a:br>
            <a:endParaRPr kumimoji="0" lang="ky-KG" altLang="ky-KG" sz="2000" b="0" i="0" u="sng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inherit"/>
              <a:cs typeface="Arial" pitchFamily="34" charset="0"/>
            </a:endParaRPr>
          </a:p>
        </p:txBody>
      </p:sp>
      <p:pic>
        <p:nvPicPr>
          <p:cNvPr id="6147" name="Picture 3" descr="пропор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866901"/>
            <a:ext cx="1524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3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1487">
        <p14:shred/>
      </p:transition>
    </mc:Choice>
    <mc:Fallback xmlns="">
      <p:transition spd="slow" advTm="614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62040"/>
            <a:ext cx="6624736" cy="64807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y-KG" dirty="0"/>
          </a:p>
        </p:txBody>
      </p:sp>
    </p:spTree>
    <p:extLst>
      <p:ext uri="{BB962C8B-B14F-4D97-AF65-F5344CB8AC3E}">
        <p14:creationId xmlns:p14="http://schemas.microsoft.com/office/powerpoint/2010/main" val="78337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743">
        <p:checker/>
      </p:transition>
    </mc:Choice>
    <mc:Fallback xmlns="">
      <p:transition spd="slow" advTm="10743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80920" cy="540059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2955551430"/>
      </p:ext>
    </p:extLst>
  </p:cSld>
  <p:clrMapOvr>
    <a:masterClrMapping/>
  </p:clrMapOvr>
  <p:transition spd="slow" advTm="9200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80920" cy="59046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234754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845">
        <p14:ripple/>
      </p:transition>
    </mc:Choice>
    <mc:Fallback xmlns="">
      <p:transition spd="slow" advTm="68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8328"/>
            <a:ext cx="8363272" cy="101750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Мария </a:t>
            </a:r>
            <a:r>
              <a:rPr lang="ru-RU" sz="3200" dirty="0" err="1" smtClean="0">
                <a:solidFill>
                  <a:srgbClr val="FF0000"/>
                </a:solidFill>
              </a:rPr>
              <a:t>Пинигина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endParaRPr lang="ky-KG" sz="3200" dirty="0">
              <a:solidFill>
                <a:srgbClr val="FF000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15980" y="1634826"/>
            <a:ext cx="8568952" cy="4101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y-KG" altLang="ky-KG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16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Мария Пинигина (в девичестве Кульчунова) родилась 9 февраля 1958 года в селе Ивановка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16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Чуйского района</a:t>
            </a:r>
            <a:r>
              <a:rPr kumimoji="0" lang="ky-KG" altLang="ky-KG" sz="16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Чемпионка Олимпийских игр в Сеуле-1988</a:t>
            </a:r>
            <a:r>
              <a:rPr kumimoji="0" lang="ky-KG" altLang="ky-KG" sz="16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, многократный призер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16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чемпионатов мира и Европы,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16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16-кратная чемпионка СССР. На Играх в Сеуле Пинигина вместе с Ольгой Брызгиной,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16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Ольгой Назаровой и Татьяной Ледовской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16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установила мировой рекорд в эстафете 4×400 м, внесенный в Книгу рекордов Гиннесса.</a:t>
            </a:r>
            <a:endParaRPr kumimoji="0" lang="ky-KG" altLang="ky-KG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16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Выросла талантливая бегунья в многодетной семье. Уже в 16 лет Марию включили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16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в юниорскую сборную СССР.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16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Когда в 1979 году неизменный наставник спортсменки Вячеслав Зелинский решил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16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переехать из Фрунзе на родину, на Украину,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16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Мария без колебаний отправилась вместе с любимым тренером в Киев.</a:t>
            </a:r>
            <a:endParaRPr kumimoji="0" lang="ky-KG" altLang="ky-KG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16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Наивысших достижений в спорте Пинигина добилась,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16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выступая за Украинскую ССР.</a:t>
            </a:r>
            <a:endParaRPr kumimoji="0" lang="ky-KG" altLang="ky-KG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16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Сейчас Мария живет в Якутске, замужем за Павлом Пинигиным, имеет троих сыновей.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16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Она очень часто приезжает в Кыргызстан навестить родных.</a:t>
            </a:r>
            <a:endParaRPr kumimoji="0" lang="ky-KG" altLang="ky-KG" sz="1600" b="0" i="0" u="sng" strike="noStrike" cap="none" normalizeH="0" baseline="0" dirty="0" smtClean="0">
              <a:ln>
                <a:noFill/>
              </a:ln>
              <a:solidFill>
                <a:srgbClr val="2965CC"/>
              </a:solidFill>
              <a:effectLst/>
              <a:latin typeface="inheri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50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1179">
        <p:blinds dir="vert"/>
      </p:transition>
    </mc:Choice>
    <mc:Fallback xmlns="">
      <p:transition spd="slow" advTm="71179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784976" cy="42930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" y="188640"/>
            <a:ext cx="8229600" cy="1252728"/>
          </a:xfrm>
        </p:spPr>
        <p:txBody>
          <a:bodyPr/>
          <a:lstStyle/>
          <a:p>
            <a:endParaRPr lang="ky-K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221088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Историческая справка: </a:t>
            </a:r>
            <a:r>
              <a:rPr lang="ru-RU" b="1" dirty="0"/>
              <a:t>Первым </a:t>
            </a:r>
            <a:r>
              <a:rPr lang="ru-RU" b="1" dirty="0" err="1"/>
              <a:t>кыргызстанцем</a:t>
            </a:r>
            <a:r>
              <a:rPr lang="ru-RU" dirty="0"/>
              <a:t>, принявшим участие в Олимпийских Играх, стал </a:t>
            </a:r>
            <a:r>
              <a:rPr lang="ru-RU" b="1" dirty="0" err="1">
                <a:solidFill>
                  <a:srgbClr val="FF0000"/>
                </a:solidFill>
              </a:rPr>
              <a:t>Сайботтал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Мурсалимов</a:t>
            </a:r>
            <a:r>
              <a:rPr lang="ru-RU" b="1" dirty="0"/>
              <a:t> </a:t>
            </a:r>
            <a:r>
              <a:rPr lang="ru-RU" dirty="0"/>
              <a:t>(конный спорт, троеборье). Это произошло в 1960 году в Риме. Тогда действующий победитель Спартакиады народов СССР занял зачетное </a:t>
            </a:r>
            <a:r>
              <a:rPr lang="ru-RU" b="1" dirty="0"/>
              <a:t>пятое место</a:t>
            </a:r>
            <a:r>
              <a:rPr lang="ru-RU" dirty="0"/>
              <a:t>.</a:t>
            </a:r>
            <a:br>
              <a:rPr lang="ru-RU" dirty="0"/>
            </a:br>
            <a:endParaRPr lang="ky-KG" dirty="0"/>
          </a:p>
        </p:txBody>
      </p:sp>
    </p:spTree>
    <p:extLst>
      <p:ext uri="{BB962C8B-B14F-4D97-AF65-F5344CB8AC3E}">
        <p14:creationId xmlns:p14="http://schemas.microsoft.com/office/powerpoint/2010/main" val="206963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15">
        <p14:ferris dir="l"/>
      </p:transition>
    </mc:Choice>
    <mc:Fallback xmlns="">
      <p:transition spd="slow" advTm="174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12" y="1412776"/>
            <a:ext cx="1691680" cy="49685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Сергей Фокин</a:t>
            </a:r>
            <a:endParaRPr lang="ky-KG" dirty="0"/>
          </a:p>
        </p:txBody>
      </p:sp>
      <p:pic>
        <p:nvPicPr>
          <p:cNvPr id="2051" name="Picture 3" descr="C:\Users\Турсун\SkyDrive\Документтер\Без названия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00" y="1412776"/>
            <a:ext cx="702128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30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800">
        <p:dissolve/>
      </p:transition>
    </mc:Choice>
    <mc:Fallback xmlns="">
      <p:transition spd="slow" advTm="108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80919" cy="61206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y-KG" dirty="0"/>
          </a:p>
        </p:txBody>
      </p:sp>
    </p:spTree>
    <p:extLst>
      <p:ext uri="{BB962C8B-B14F-4D97-AF65-F5344CB8AC3E}">
        <p14:creationId xmlns:p14="http://schemas.microsoft.com/office/powerpoint/2010/main" val="232484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462">
        <p14:window dir="vert"/>
      </p:transition>
    </mc:Choice>
    <mc:Fallback xmlns="">
      <p:transition spd="slow" advTm="64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Татьяна Ивановна Сидоренко</a:t>
            </a:r>
            <a:endParaRPr lang="ky-KG" dirty="0">
              <a:solidFill>
                <a:srgbClr val="FF000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512" y="1796628"/>
            <a:ext cx="8784976" cy="44935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y-KG" altLang="ky-KG" sz="2800" b="1" i="0" u="none" strike="noStrike" cap="none" normalizeH="0" baseline="0" dirty="0" smtClean="0">
              <a:ln>
                <a:noFill/>
              </a:ln>
              <a:solidFill>
                <a:srgbClr val="70A40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b="0" i="0" u="sng" strike="noStrike" cap="none" normalizeH="0" baseline="0" dirty="0" smtClean="0">
                <a:ln>
                  <a:noFill/>
                </a:ln>
                <a:solidFill>
                  <a:srgbClr val="2965CC"/>
                </a:solidFill>
                <a:effectLst/>
                <a:latin typeface="inherit"/>
                <a:cs typeface="Arial" pitchFamily="34" charset="0"/>
                <a:hlinkClick r:id="rId2"/>
              </a:rPr>
              <a:t>  </a:t>
            </a:r>
            <a:endParaRPr kumimoji="0" lang="ky-KG" altLang="ky-KG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y-KG" altLang="ky-KG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      Татьяна Сидоренко родилась 4 июля 1966 г. в городе Фрунзе, Кыргызстан.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Начала заниматься волейболом во Фрунзе под руководством тренера Анатолия Петрова.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   Играла за молодежную сборную Кыргызстана. В 1982 году переехала в Москву, выступала за команду ЦСКА.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    Чемпионка СССР 1985 года, серебряный (1987) и бронзовый (1988) призер      союзных первенств.</a:t>
            </a:r>
            <a:endParaRPr kumimoji="0" lang="ky-KG" altLang="ky-KG" sz="105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   В составе сборной СССР по волейболу завоевала золото на Олимпийских играх в Сеуле-1988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и </a:t>
            </a:r>
            <a:r>
              <a:rPr kumimoji="0" lang="ky-KG" altLang="ky-KG" b="0" i="0" u="sng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серебро на Олимпиаде в Барселоне-1992</a:t>
            </a:r>
            <a:r>
              <a:rPr kumimoji="0" lang="ky-KG" altLang="ky-KG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ky-KG" altLang="ky-KG" sz="105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В составе сборной Хорватии приняла участие в чемпионате мира-1998.</a:t>
            </a:r>
            <a:endParaRPr kumimoji="0" lang="ky-KG" altLang="ky-KG" sz="105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В настоящее время Татьяна Сидоренко работает учителем физического воспитания в Москве.</a:t>
            </a:r>
            <a:endParaRPr kumimoji="0" lang="ky-KG" altLang="ky-KG" b="0" i="0" u="sng" strike="noStrike" cap="none" normalizeH="0" baseline="0" dirty="0" smtClean="0">
              <a:ln>
                <a:noFill/>
              </a:ln>
              <a:solidFill>
                <a:srgbClr val="2965CC"/>
              </a:solidFill>
              <a:effectLst/>
              <a:latin typeface="inheri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17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61623">
        <p14:glitter pattern="hexagon"/>
      </p:transition>
    </mc:Choice>
    <mc:Fallback xmlns="">
      <p:transition spd="slow" advTm="616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2" cy="61206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323113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424">
        <p14:prism/>
      </p:transition>
    </mc:Choice>
    <mc:Fallback xmlns="">
      <p:transition spd="slow" advTm="74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26" y="2060848"/>
            <a:ext cx="10134506" cy="4464495"/>
          </a:xfrm>
        </p:spPr>
        <p:txBody>
          <a:bodyPr>
            <a:normAutofit/>
          </a:bodyPr>
          <a:lstStyle/>
          <a:p>
            <a:endParaRPr lang="ky-KG" sz="6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Елена Викторовна Баранова</a:t>
            </a:r>
            <a:endParaRPr lang="ky-KG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6125" y="1523394"/>
            <a:ext cx="8838363" cy="47859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y-KG" altLang="ky-KG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0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В профессиональный баскетбол пришла в 15 лет. Начала заниматься баскетболом в 1982 году (в возрасте 10лет) в городе Фрунзе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0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 у тренера Людмилы Викторовны Русских.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0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Через полгода уже тренировалась с более старшим возрастом, с 15лет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0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 в команде мастеров "Строитель" (Фрунзе) играла в</a:t>
            </a:r>
            <a:r>
              <a:rPr kumimoji="0" lang="ky-KG" altLang="ky-KG" sz="2000" b="0" i="0" u="sng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первой лиге СССР.</a:t>
            </a:r>
            <a:endParaRPr kumimoji="0" lang="ky-KG" altLang="ky-KG" sz="2000" b="0" i="0" u="sng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0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  В 1988 году в возрасте 16 лет забила 24 очка рижскому ТТТ в матче первенства СССР в первой лиге.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0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в 1989 году - решающий трехочковый на последних секундах матча за выход в высшую лигу против "Красного Аксая" (Ростов-на-Дону).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0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С 1987 года (в 15 лет) начала привлекаться в кадетскую сборную СССР, с 1989 г. (в 17 лет) - в национальную сборную СССР.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0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В составе сборной СССР выиграла золото на Олимпийских играх в Барселоне-1992.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0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ky-KG" altLang="ky-KG" sz="2000" b="0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И бронзовую медаль, но уже в составе сборной России в Афинах-2004</a:t>
            </a:r>
            <a:r>
              <a:rPr kumimoji="0" lang="ky-KG" altLang="ky-KG" sz="20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ky-KG" altLang="ky-KG" sz="11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0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В настоящий момент Елена закончила карьеру.</a:t>
            </a:r>
            <a:endParaRPr kumimoji="0" lang="ky-KG" altLang="ky-KG" sz="2000" b="0" i="0" u="sng" strike="noStrike" cap="none" normalizeH="0" baseline="0" dirty="0" smtClean="0">
              <a:ln>
                <a:noFill/>
              </a:ln>
              <a:solidFill>
                <a:srgbClr val="2965CC"/>
              </a:solidFill>
              <a:effectLst/>
              <a:latin typeface="inheri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47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1839">
        <p14:prism/>
      </p:transition>
    </mc:Choice>
    <mc:Fallback xmlns="">
      <p:transition spd="slow" advTm="618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064" y="1844824"/>
            <a:ext cx="8845424" cy="4281339"/>
          </a:xfrm>
        </p:spPr>
        <p:txBody>
          <a:bodyPr>
            <a:normAutofit/>
          </a:bodyPr>
          <a:lstStyle/>
          <a:p>
            <a:endParaRPr lang="ky-KG" sz="1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9874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Талант </a:t>
            </a:r>
            <a:r>
              <a:rPr lang="ru-RU" dirty="0" err="1" smtClean="0">
                <a:solidFill>
                  <a:srgbClr val="FF0000"/>
                </a:solidFill>
              </a:rPr>
              <a:t>Мушанбетович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Дуйшебаев</a:t>
            </a:r>
            <a:endParaRPr lang="ky-KG" dirty="0">
              <a:solidFill>
                <a:srgbClr val="FF000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" y="1857077"/>
            <a:ext cx="8748464" cy="45012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y-KG" altLang="ky-KG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y-KG" altLang="ky-KG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   Гандболист и тренер по гандболу. Выступал за сборные СССР, СНГ, России и Испании.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  Один из сильнейших разыгрывающих в истории гандбола, в 1994 и 1996годах признавался лучшим гандболистом  мира.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ky-KG" altLang="ky-KG" b="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ky-KG" altLang="ky-KG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Олимпийский чемпион в составе сборной СССР  на Играх в Барселоне-1992.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В 2000 году в результате опроса, проведенного Международной федерацией гандбола, был</a:t>
            </a:r>
            <a:r>
              <a:rPr kumimoji="0" lang="ky-KG" altLang="ky-KG" b="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признан вторым гандболистом планеты в ХХ веке.</a:t>
            </a:r>
            <a:endParaRPr kumimoji="0" lang="ky-KG" altLang="ky-KG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    Воспитанник кыргызской школы гандбола, Талант Дуйшебаев был капитаном сборной СНГ (Объединённой команды), ставшей чемпионом Олимпийских игр</a:t>
            </a:r>
            <a:r>
              <a:rPr kumimoji="0" lang="ky-KG" altLang="ky-KG" b="0" i="0" u="sng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1992 года, и сборной России-ччемпиона мира-1993.</a:t>
            </a:r>
            <a:endParaRPr kumimoji="0" lang="ky-KG" altLang="ky-KG" b="0" i="0" u="sng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y-KG" altLang="ky-KG" u="sng" dirty="0">
                <a:solidFill>
                  <a:srgbClr val="222222"/>
                </a:solidFill>
              </a:rPr>
              <a:t> </a:t>
            </a:r>
            <a:r>
              <a:rPr lang="ky-KG" altLang="ky-KG" u="sng" dirty="0" smtClean="0">
                <a:solidFill>
                  <a:srgbClr val="222222"/>
                </a:solidFill>
              </a:rPr>
              <a:t> </a:t>
            </a:r>
            <a:r>
              <a:rPr kumimoji="0" lang="ky-KG" altLang="ky-KG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После распада СССР Талант переехал играть в Испанию, в 1995-м принял гражданство этой страны.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ky-KG" altLang="ky-KG" b="0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С испанской сборной Дуйшебаев трижды участвовал на Олимпийских играх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b="0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завоевал две бронзовые медали - в Атланте и Сиднее.</a:t>
            </a:r>
            <a:endParaRPr kumimoji="0" lang="ky-KG" altLang="ky-KG" sz="1050" b="0" i="0" u="sng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1200" b="0" i="1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 </a:t>
            </a:r>
            <a:r>
              <a:rPr kumimoji="0" lang="ky-KG" altLang="ky-KG" sz="400" b="0" i="1" u="sng" strike="noStrike" cap="none" normalizeH="0" baseline="0" dirty="0" smtClean="0">
                <a:ln>
                  <a:noFill/>
                </a:ln>
                <a:solidFill>
                  <a:srgbClr val="2965CC"/>
                </a:solidFill>
                <a:effectLst/>
                <a:latin typeface="inherit"/>
                <a:cs typeface="Arial" pitchFamily="34" charset="0"/>
              </a:rPr>
              <a:t> </a:t>
            </a:r>
            <a:endParaRPr kumimoji="0" lang="ky-KG" altLang="ky-KG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Picture 3" descr="пропор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573089"/>
            <a:ext cx="1524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kaktus.media/lenta4/static/img/3x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" y="1120775"/>
            <a:ext cx="28575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6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3861">
        <p14:conveyor dir="l"/>
      </p:transition>
    </mc:Choice>
    <mc:Fallback xmlns="">
      <p:transition spd="slow" advTm="638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5865515"/>
          </a:xfrm>
        </p:spPr>
        <p:txBody>
          <a:bodyPr>
            <a:normAutofit/>
          </a:bodyPr>
          <a:lstStyle/>
          <a:p>
            <a:endParaRPr lang="ky-KG" sz="5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ky-KG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8360" y="980728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2800" u="sng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На последней Олимпиаде в его карьере - Афинах-2004 - сборная Испании потерпела поражение </a:t>
            </a:r>
            <a:r>
              <a:rPr lang="ky-KG" altLang="ky-KG" sz="2800" u="sng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от немцев в четвертьфинале.</a:t>
            </a:r>
            <a:endParaRPr lang="ky-KG" altLang="ky-KG" sz="2800" u="sng" dirty="0">
              <a:solidFill>
                <a:srgbClr val="222222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2800" u="sng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Три раза за этот период команда Дуйшебаева становилась призёром чемпионатов Европы.</a:t>
            </a:r>
            <a:endParaRPr lang="ky-KG" altLang="ky-KG" sz="1400" u="sng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2800" u="sng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С января 2014 года работает главным тренером польской команды "Виве" (Кельце).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2800" u="sng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С октября того же года также </a:t>
            </a:r>
            <a:r>
              <a:rPr lang="ky-KG" altLang="ky-KG" sz="2800" u="sng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тренировал сборную </a:t>
            </a:r>
            <a:r>
              <a:rPr lang="ky-KG" altLang="ky-KG" sz="2800" u="sng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Венгрии,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2800" u="sng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а после завершения чемпионата Европы-2016 возглавил сборную Польши</a:t>
            </a:r>
            <a:r>
              <a:rPr lang="ky-KG" altLang="ky-KG" sz="2800" u="sng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, с которой уже успел </a:t>
            </a:r>
            <a:endParaRPr lang="ky-KG" altLang="ky-KG" sz="2800" u="sng" dirty="0">
              <a:solidFill>
                <a:srgbClr val="222222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2800" u="sng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y-KG" altLang="ky-KG" sz="2800" u="sng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выиграть Лигу чемпионов по гандболу-2016.</a:t>
            </a:r>
            <a:endParaRPr lang="ky-KG" altLang="ky-KG" i="1" u="sng" dirty="0">
              <a:solidFill>
                <a:srgbClr val="2965CC"/>
              </a:solidFill>
              <a:latin typeface="inheri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36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93">
        <p14:ferris dir="l"/>
      </p:transition>
    </mc:Choice>
    <mc:Fallback xmlns="">
      <p:transition spd="slow" advTm="457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352928" cy="61926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y-KG" dirty="0"/>
          </a:p>
        </p:txBody>
      </p:sp>
    </p:spTree>
    <p:extLst>
      <p:ext uri="{BB962C8B-B14F-4D97-AF65-F5344CB8AC3E}">
        <p14:creationId xmlns:p14="http://schemas.microsoft.com/office/powerpoint/2010/main" val="203039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409">
        <p14:prism/>
      </p:transition>
    </mc:Choice>
    <mc:Fallback xmlns="">
      <p:transition spd="slow" advTm="84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20" y="2930907"/>
            <a:ext cx="8496944" cy="3477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3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Валерий Анатольевич </a:t>
            </a:r>
            <a:r>
              <a:rPr kumimoji="0" lang="ky-KG" altLang="ky-KG" sz="3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cs typeface="Arial" pitchFamily="34" charset="0"/>
              </a:rPr>
              <a:t>Лосев</a:t>
            </a:r>
            <a:endParaRPr kumimoji="0" lang="ky-KG" altLang="ky-KG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cs typeface="Arial" pitchFamily="34" charset="0"/>
              </a:rPr>
              <a:t>Сборная СССР по волейболу. По центру - Валерий Лосев.</a:t>
            </a:r>
            <a:endParaRPr kumimoji="0" lang="ky-KG" altLang="ky-KG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0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Валерий Лосев родился в 28 февраля 1956 г. в городе Таш-Кумыр.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0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После окончания средней школы поступил в Уральский горный институт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0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и с 1975 года начал свою игровую карьеру выступлениями за команду "Уралэнергомаш" (Свердловск),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0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за которую играл до 1980 года. В 1982 году вступил в сборную СССР по волейболу,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20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в составе которой стал </a:t>
            </a:r>
            <a:r>
              <a:rPr kumimoji="0" lang="ky-KG" altLang="ky-KG" sz="2000" b="0" i="0" u="sng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cs typeface="Arial" pitchFamily="34" charset="0"/>
              </a:rPr>
              <a:t>серебряным призером </a:t>
            </a:r>
            <a:r>
              <a:rPr kumimoji="0" lang="ky-KG" altLang="ky-KG" sz="20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на Олимпийских играх в Сеуле-1988.</a:t>
            </a:r>
            <a:endParaRPr kumimoji="0" lang="ky-KG" altLang="ky-KG" sz="2000" b="0" i="0" u="sng" strike="noStrike" cap="none" normalizeH="0" baseline="0" dirty="0" smtClean="0">
              <a:ln>
                <a:noFill/>
              </a:ln>
              <a:solidFill>
                <a:srgbClr val="2965CC"/>
              </a:solidFill>
              <a:effectLst/>
              <a:latin typeface="inherit"/>
              <a:cs typeface="Arial" pitchFamily="34" charset="0"/>
            </a:endParaRPr>
          </a:p>
        </p:txBody>
      </p:sp>
      <p:pic>
        <p:nvPicPr>
          <p:cNvPr id="8194" name="Picture 2" descr="Сборная СССР по волейболу. По центру - Валерий Лосев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9836"/>
            <a:ext cx="346057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45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1540">
        <p14:reveal/>
      </p:transition>
    </mc:Choice>
    <mc:Fallback xmlns="">
      <p:transition spd="slow" advTm="415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800"/>
            <a:ext cx="5832648" cy="51125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y-KG" dirty="0"/>
          </a:p>
        </p:txBody>
      </p:sp>
    </p:spTree>
    <p:extLst>
      <p:ext uri="{BB962C8B-B14F-4D97-AF65-F5344CB8AC3E}">
        <p14:creationId xmlns:p14="http://schemas.microsoft.com/office/powerpoint/2010/main" val="343050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7712">
        <p14:glitter pattern="hexagon"/>
      </p:transition>
    </mc:Choice>
    <mc:Fallback xmlns="">
      <p:transition spd="slow" advTm="77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y-KG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628800"/>
            <a:ext cx="66247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2800" dirty="0">
                <a:solidFill>
                  <a:srgbClr val="1E1E1E"/>
                </a:solidFill>
                <a:latin typeface="Roboto"/>
                <a:cs typeface="Arial" pitchFamily="34" charset="0"/>
              </a:rPr>
              <a:t>В Олимпийских играх 1964-1976 гг. участвовали и другие наши спортсмены: Леонид Иванов, Валентина Чичаева,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2800" dirty="0">
                <a:solidFill>
                  <a:srgbClr val="1E1E1E"/>
                </a:solidFill>
                <a:latin typeface="Roboto"/>
                <a:cs typeface="Arial" pitchFamily="34" charset="0"/>
              </a:rPr>
              <a:t>Отто Барч, Вера Корсакова, Сайботтал Мурсалимов, Ахмед Анарбаев, Александр Абушахматов. Однако медалей в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ky-KG" sz="2800" dirty="0">
                <a:solidFill>
                  <a:srgbClr val="1E1E1E"/>
                </a:solidFill>
                <a:latin typeface="Roboto"/>
                <a:cs typeface="Arial" pitchFamily="34" charset="0"/>
              </a:rPr>
              <a:t>те годы болельщики так и не дождались.</a:t>
            </a:r>
            <a:endParaRPr lang="ky-KG" altLang="ky-KG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16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301">
        <p:split orient="vert"/>
      </p:transition>
    </mc:Choice>
    <mc:Fallback xmlns="">
      <p:transition spd="slow" advTm="2230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208911" cy="626469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y-KG" dirty="0"/>
          </a:p>
        </p:txBody>
      </p:sp>
    </p:spTree>
    <p:extLst>
      <p:ext uri="{BB962C8B-B14F-4D97-AF65-F5344CB8AC3E}">
        <p14:creationId xmlns:p14="http://schemas.microsoft.com/office/powerpoint/2010/main" val="175722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337">
        <p14:flip dir="r"/>
      </p:transition>
    </mc:Choice>
    <mc:Fallback xmlns="">
      <p:transition spd="slow" advTm="63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y-KG" dirty="0"/>
          </a:p>
        </p:txBody>
      </p:sp>
      <p:pic>
        <p:nvPicPr>
          <p:cNvPr id="4" name="Picture 2" descr="C:\Users\Турсун\SkyDrive\Документтер\тюменбае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393257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1660">
        <p14:flash/>
      </p:transition>
    </mc:Choice>
    <mc:Fallback xmlns="">
      <p:transition spd="slow" advTm="116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640960" cy="6192688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114316117"/>
      </p:ext>
    </p:extLst>
  </p:cSld>
  <p:clrMapOvr>
    <a:masterClrMapping/>
  </p:clrMapOvr>
  <p:transition spd="slow" advTm="10906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80919" cy="64087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y-KG" dirty="0"/>
          </a:p>
        </p:txBody>
      </p:sp>
    </p:spTree>
    <p:extLst>
      <p:ext uri="{BB962C8B-B14F-4D97-AF65-F5344CB8AC3E}">
        <p14:creationId xmlns:p14="http://schemas.microsoft.com/office/powerpoint/2010/main" val="234407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168">
        <p14:flythrough/>
      </p:transition>
    </mc:Choice>
    <mc:Fallback xmlns="">
      <p:transition spd="slow" advTm="121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844824"/>
            <a:ext cx="8496944" cy="428133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1. Сколько всего Олимпийских медалей  выиграли спортсмены-</a:t>
            </a:r>
            <a:r>
              <a:rPr lang="ru-RU" dirty="0" err="1" smtClean="0"/>
              <a:t>кыргызстанцы</a:t>
            </a:r>
            <a:r>
              <a:rPr lang="ru-RU" dirty="0" smtClean="0"/>
              <a:t> со времён независимости Кыргызстана ?</a:t>
            </a:r>
          </a:p>
          <a:p>
            <a:r>
              <a:rPr lang="ru-RU" dirty="0" smtClean="0"/>
              <a:t>2. Сколько золотых Олимпийских медалей было заработано спортсменами-</a:t>
            </a:r>
            <a:r>
              <a:rPr lang="ru-RU" dirty="0" err="1" smtClean="0"/>
              <a:t>кыргызстанцами</a:t>
            </a:r>
            <a:r>
              <a:rPr lang="ru-RU" dirty="0" smtClean="0"/>
              <a:t>?</a:t>
            </a:r>
          </a:p>
          <a:p>
            <a:r>
              <a:rPr lang="ru-RU" dirty="0" smtClean="0"/>
              <a:t>3.Сколько серебряных Олимпийских медалей было заработано спортсменами-</a:t>
            </a:r>
            <a:r>
              <a:rPr lang="ru-RU" dirty="0" err="1" smtClean="0"/>
              <a:t>кыргызстанцами</a:t>
            </a:r>
            <a:r>
              <a:rPr lang="ru-RU" dirty="0" smtClean="0"/>
              <a:t>?</a:t>
            </a:r>
          </a:p>
          <a:p>
            <a:r>
              <a:rPr lang="ru-RU" dirty="0" smtClean="0"/>
              <a:t>4. Сколько бронзовых Олимпийских медалей  было заработано спортсменами-</a:t>
            </a:r>
            <a:r>
              <a:rPr lang="ru-RU" dirty="0" err="1" smtClean="0"/>
              <a:t>кыргызстанцами</a:t>
            </a:r>
            <a:r>
              <a:rPr lang="ru-RU" dirty="0" smtClean="0"/>
              <a:t>?</a:t>
            </a:r>
          </a:p>
          <a:p>
            <a:r>
              <a:rPr lang="ru-RU" dirty="0" smtClean="0"/>
              <a:t>5. Назовите фамилию спортсмена и вид спорта, в котором он выиграл Олимпийскую медаль на слайде под номером 50 ?</a:t>
            </a:r>
            <a:endParaRPr lang="ky-KG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Ответьте на вопросы:</a:t>
            </a:r>
            <a:endParaRPr lang="ky-KG" dirty="0"/>
          </a:p>
        </p:txBody>
      </p:sp>
    </p:spTree>
    <p:extLst>
      <p:ext uri="{BB962C8B-B14F-4D97-AF65-F5344CB8AC3E}">
        <p14:creationId xmlns:p14="http://schemas.microsoft.com/office/powerpoint/2010/main" val="701081791"/>
      </p:ext>
    </p:extLst>
  </p:cSld>
  <p:clrMapOvr>
    <a:masterClrMapping/>
  </p:clrMapOvr>
  <p:transition spd="slow" advTm="61949">
    <p:pull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332656"/>
            <a:ext cx="7408333" cy="6120680"/>
          </a:xfrm>
        </p:spPr>
        <p:txBody>
          <a:bodyPr/>
          <a:lstStyle/>
          <a:p>
            <a:r>
              <a:rPr lang="ru-RU" dirty="0" smtClean="0"/>
              <a:t>6 Назовите фамилию спортсмена и вид спорта, в котором он выиграл Олимпийскую медаль на слайде под номером 51?</a:t>
            </a:r>
          </a:p>
          <a:p>
            <a:r>
              <a:rPr lang="ru-RU" dirty="0" smtClean="0"/>
              <a:t>7  </a:t>
            </a:r>
            <a:r>
              <a:rPr lang="ru-RU" dirty="0"/>
              <a:t>Назовите фамилию спортсмена и вид спорта, в котором он выиграл Олимпийскую медаль на слайде под номером </a:t>
            </a:r>
            <a:r>
              <a:rPr lang="ru-RU" dirty="0" smtClean="0"/>
              <a:t>52?</a:t>
            </a:r>
            <a:endParaRPr lang="ru-RU" dirty="0"/>
          </a:p>
          <a:p>
            <a:r>
              <a:rPr lang="ru-RU" dirty="0" smtClean="0"/>
              <a:t>8 </a:t>
            </a:r>
            <a:r>
              <a:rPr lang="ru-RU" dirty="0"/>
              <a:t>Назовите фамилию спортсмена и вид спорта, в котором он выиграл Олимпийскую медаль на слайде под номером </a:t>
            </a:r>
            <a:r>
              <a:rPr lang="ru-RU" dirty="0" smtClean="0"/>
              <a:t>53?</a:t>
            </a:r>
            <a:endParaRPr lang="ru-RU" dirty="0"/>
          </a:p>
          <a:p>
            <a:r>
              <a:rPr lang="ru-RU" dirty="0" smtClean="0"/>
              <a:t>9 Сколько медалей и какого достоинства было завоёвано в игровых видах спорта спортсменами из Киргизии , назовите эти виды спорта?</a:t>
            </a:r>
          </a:p>
          <a:p>
            <a:r>
              <a:rPr lang="ru-RU" dirty="0" smtClean="0"/>
              <a:t>10 Какие бывают Олимпийские игры ?</a:t>
            </a:r>
          </a:p>
          <a:p>
            <a:r>
              <a:rPr lang="ru-RU" dirty="0" smtClean="0"/>
              <a:t>11 В каком году  и где прошли первые летние Олимпийские игры современности?</a:t>
            </a:r>
            <a:endParaRPr lang="ky-KG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88832" cy="72008"/>
          </a:xfrm>
        </p:spPr>
        <p:txBody>
          <a:bodyPr>
            <a:normAutofit fontScale="90000"/>
          </a:bodyPr>
          <a:lstStyle/>
          <a:p>
            <a:endParaRPr lang="ky-KG" dirty="0"/>
          </a:p>
        </p:txBody>
      </p:sp>
    </p:spTree>
    <p:extLst>
      <p:ext uri="{BB962C8B-B14F-4D97-AF65-F5344CB8AC3E}">
        <p14:creationId xmlns:p14="http://schemas.microsoft.com/office/powerpoint/2010/main" val="1852282781"/>
      </p:ext>
    </p:extLst>
  </p:cSld>
  <p:clrMapOvr>
    <a:masterClrMapping/>
  </p:clrMapOvr>
  <p:transition spd="slow" advTm="62124">
    <p:pull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2656"/>
            <a:ext cx="8424936" cy="5793507"/>
          </a:xfrm>
        </p:spPr>
        <p:txBody>
          <a:bodyPr/>
          <a:lstStyle/>
          <a:p>
            <a:r>
              <a:rPr lang="ru-RU" dirty="0" smtClean="0"/>
              <a:t>12 Кто возродил современное Олимпийское движение?</a:t>
            </a:r>
          </a:p>
          <a:p>
            <a:r>
              <a:rPr lang="ru-RU" dirty="0" smtClean="0"/>
              <a:t>13 Какие Олимпийские награды были завоёваны </a:t>
            </a:r>
            <a:r>
              <a:rPr lang="ru-RU" dirty="0" err="1" smtClean="0"/>
              <a:t>кыргызстанцами</a:t>
            </a:r>
            <a:r>
              <a:rPr lang="ru-RU" dirty="0" smtClean="0"/>
              <a:t>   за время выступления в качестве независимой команды?</a:t>
            </a:r>
          </a:p>
          <a:p>
            <a:r>
              <a:rPr lang="ru-RU" dirty="0" smtClean="0"/>
              <a:t>14 На каких Олимпийских играх наши спортсмены выигрывали свои медали?</a:t>
            </a:r>
          </a:p>
          <a:p>
            <a:r>
              <a:rPr lang="ru-RU" dirty="0" smtClean="0"/>
              <a:t>15 Назовите фамилии женщин-олимпийцев , родившихся в Киргизии , выигравших Олимпийские медали для своей страны?</a:t>
            </a:r>
          </a:p>
          <a:p>
            <a:r>
              <a:rPr lang="ru-RU" dirty="0" smtClean="0"/>
              <a:t>16 Назовите фамилию спортсмена-</a:t>
            </a:r>
            <a:r>
              <a:rPr lang="ru-RU" dirty="0" err="1" smtClean="0"/>
              <a:t>кыргызстанца</a:t>
            </a:r>
            <a:r>
              <a:rPr lang="ru-RU" dirty="0" smtClean="0"/>
              <a:t>, который выиграл  более одной Олимпийской медали на одной Олимпиаде для своей страны?</a:t>
            </a:r>
          </a:p>
          <a:p>
            <a:r>
              <a:rPr lang="ru-RU" dirty="0" smtClean="0"/>
              <a:t>17 В каком году образован </a:t>
            </a:r>
            <a:r>
              <a:rPr lang="ru-RU" dirty="0" smtClean="0">
                <a:solidFill>
                  <a:srgbClr val="FF0000"/>
                </a:solidFill>
              </a:rPr>
              <a:t>Н</a:t>
            </a:r>
            <a:r>
              <a:rPr lang="ru-RU" dirty="0" smtClean="0"/>
              <a:t>ациональный 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лимпийский  </a:t>
            </a:r>
            <a:r>
              <a:rPr lang="ru-RU" dirty="0" smtClean="0">
                <a:solidFill>
                  <a:srgbClr val="FF0000"/>
                </a:solidFill>
              </a:rPr>
              <a:t>К</a:t>
            </a:r>
            <a:r>
              <a:rPr lang="ru-RU" dirty="0" smtClean="0"/>
              <a:t>омитет </a:t>
            </a:r>
            <a:r>
              <a:rPr lang="ru-RU" dirty="0" err="1" smtClean="0"/>
              <a:t>Кыргызской</a:t>
            </a:r>
            <a:r>
              <a:rPr lang="ru-RU" dirty="0" smtClean="0"/>
              <a:t> Республики?</a:t>
            </a:r>
            <a:endParaRPr lang="ky-KG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6336"/>
          </a:xfrm>
        </p:spPr>
        <p:txBody>
          <a:bodyPr>
            <a:normAutofit fontScale="90000"/>
          </a:bodyPr>
          <a:lstStyle/>
          <a:p>
            <a:endParaRPr lang="ky-KG" dirty="0"/>
          </a:p>
        </p:txBody>
      </p:sp>
    </p:spTree>
    <p:extLst>
      <p:ext uri="{BB962C8B-B14F-4D97-AF65-F5344CB8AC3E}">
        <p14:creationId xmlns:p14="http://schemas.microsoft.com/office/powerpoint/2010/main" val="2864178187"/>
      </p:ext>
    </p:extLst>
  </p:cSld>
  <p:clrMapOvr>
    <a:masterClrMapping/>
  </p:clrMapOvr>
  <p:transition spd="slow" advTm="62211">
    <p:pull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476672"/>
            <a:ext cx="7596833" cy="5649491"/>
          </a:xfrm>
        </p:spPr>
        <p:txBody>
          <a:bodyPr/>
          <a:lstStyle/>
          <a:p>
            <a:r>
              <a:rPr lang="ru-RU" dirty="0" smtClean="0"/>
              <a:t>18 Что означает Олимпийский символ-пять переплетённых колец разного цвета?</a:t>
            </a:r>
          </a:p>
          <a:p>
            <a:r>
              <a:rPr lang="ru-RU" dirty="0" smtClean="0"/>
              <a:t>19 Кто является Генеральным секретарём НОК </a:t>
            </a:r>
            <a:r>
              <a:rPr lang="ru-RU" dirty="0" err="1" smtClean="0"/>
              <a:t>Кыргызской</a:t>
            </a:r>
            <a:r>
              <a:rPr lang="ru-RU" dirty="0" smtClean="0"/>
              <a:t> Республики?</a:t>
            </a:r>
          </a:p>
          <a:p>
            <a:r>
              <a:rPr lang="ru-RU" dirty="0" smtClean="0"/>
              <a:t>20 Где и в каком году пройдут 32 летние Олимпийские  игры?</a:t>
            </a:r>
          </a:p>
          <a:p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            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Дорогие мои ученики!</a:t>
            </a:r>
          </a:p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Ваши знания по этой теме будут определяться следующим образом: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«отлично»-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17 правильных ответов и  более .</a:t>
            </a:r>
          </a:p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«хорошо»-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13-16 правильных ответов</a:t>
            </a:r>
          </a:p>
          <a:p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«удовлетворительно»-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 менее 10 правильных ответов                     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          </a:t>
            </a:r>
            <a:r>
              <a:rPr lang="ru-RU" dirty="0" smtClean="0"/>
              <a:t>                                                                                                                                      </a:t>
            </a:r>
            <a:endParaRPr lang="ky-KG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216024"/>
          </a:xfrm>
        </p:spPr>
        <p:txBody>
          <a:bodyPr>
            <a:normAutofit fontScale="90000"/>
          </a:bodyPr>
          <a:lstStyle/>
          <a:p>
            <a:endParaRPr lang="ky-KG" dirty="0"/>
          </a:p>
        </p:txBody>
      </p:sp>
    </p:spTree>
    <p:extLst>
      <p:ext uri="{BB962C8B-B14F-4D97-AF65-F5344CB8AC3E}">
        <p14:creationId xmlns:p14="http://schemas.microsoft.com/office/powerpoint/2010/main" val="1222684809"/>
      </p:ext>
    </p:extLst>
  </p:cSld>
  <p:clrMapOvr>
    <a:masterClrMapping/>
  </p:clrMapOvr>
  <p:transition spd="slow" advTm="61249">
    <p:pull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y-KG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628800"/>
            <a:ext cx="8075240" cy="2592288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ЖЕЛАЮ   УДАЧИ !</a:t>
            </a:r>
            <a:endParaRPr lang="ky-KG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11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57581">
        <p14:honeycomb/>
      </p:transition>
    </mc:Choice>
    <mc:Fallback xmlns="">
      <p:transition spd="slow" advTm="575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720841"/>
            <a:ext cx="813690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Олимпийских играх 1964-1976 участвовали и другие наши спортсмены: Леонид Иванов (Токио-1964, легкая атлетика), Валентина </a:t>
            </a:r>
            <a:r>
              <a:rPr lang="ru-RU" sz="2800" dirty="0" err="1"/>
              <a:t>Чичаева</a:t>
            </a:r>
            <a:r>
              <a:rPr lang="ru-RU" sz="2800" dirty="0"/>
              <a:t> (Мюнхен-1972), Отто </a:t>
            </a:r>
            <a:r>
              <a:rPr lang="ru-RU" sz="2800" dirty="0" err="1"/>
              <a:t>Барч</a:t>
            </a:r>
            <a:r>
              <a:rPr lang="ru-RU" sz="2800" dirty="0"/>
              <a:t> (Мехико-1968, Мюнхен-1972, Монреаль-1976, легкая атлетика), Вера Корсакова (Мехико-1968), </a:t>
            </a:r>
            <a:r>
              <a:rPr lang="ru-RU" sz="2800" dirty="0" err="1"/>
              <a:t>Сайботтал</a:t>
            </a:r>
            <a:r>
              <a:rPr lang="ru-RU" sz="2800" dirty="0"/>
              <a:t> </a:t>
            </a:r>
            <a:r>
              <a:rPr lang="ru-RU" sz="2800" dirty="0" err="1"/>
              <a:t>Мурсалимов</a:t>
            </a:r>
            <a:r>
              <a:rPr lang="ru-RU" sz="2800" dirty="0"/>
              <a:t> (Токио-1964, конный спорт), Ахмед </a:t>
            </a:r>
            <a:r>
              <a:rPr lang="ru-RU" sz="2800" dirty="0" err="1"/>
              <a:t>Анарбаев</a:t>
            </a:r>
            <a:r>
              <a:rPr lang="ru-RU" sz="2800" dirty="0"/>
              <a:t> (Мехико-1968, плавание), Александр </a:t>
            </a:r>
            <a:r>
              <a:rPr lang="ru-RU" sz="2800" dirty="0" err="1"/>
              <a:t>Абушахматов</a:t>
            </a:r>
            <a:r>
              <a:rPr lang="ru-RU" sz="2800" dirty="0"/>
              <a:t> (Монреаль-1976, фехтование).</a:t>
            </a:r>
            <a:r>
              <a:rPr lang="ru-RU" sz="2400" dirty="0"/>
              <a:t/>
            </a:r>
            <a:br>
              <a:rPr lang="ru-RU" sz="2400" dirty="0"/>
            </a:br>
            <a:endParaRPr lang="ky-KG" sz="2400" dirty="0"/>
          </a:p>
        </p:txBody>
      </p:sp>
    </p:spTree>
    <p:extLst>
      <p:ext uri="{BB962C8B-B14F-4D97-AF65-F5344CB8AC3E}">
        <p14:creationId xmlns:p14="http://schemas.microsoft.com/office/powerpoint/2010/main" val="2672243891"/>
      </p:ext>
    </p:extLst>
  </p:cSld>
  <p:clrMapOvr>
    <a:masterClrMapping/>
  </p:clrMapOvr>
  <p:transition spd="slow" advTm="21564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y-KG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6336704"/>
          </a:xfrm>
        </p:spPr>
      </p:pic>
    </p:spTree>
    <p:extLst>
      <p:ext uri="{BB962C8B-B14F-4D97-AF65-F5344CB8AC3E}">
        <p14:creationId xmlns:p14="http://schemas.microsoft.com/office/powerpoint/2010/main" val="3984080280"/>
      </p:ext>
    </p:extLst>
  </p:cSld>
  <p:clrMapOvr>
    <a:masterClrMapping/>
  </p:clrMapOvr>
  <p:transition spd="slow" advTm="6975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980728"/>
            <a:ext cx="86227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Наибольший успех спортсменов Киргизии выпал на 1980 год, когда Олимпиаду принимала столица СССР Москва. В том году </a:t>
            </a:r>
            <a:r>
              <a:rPr lang="ru-RU" sz="2400" dirty="0" err="1"/>
              <a:t>кыргызстанец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FF0000"/>
                </a:solidFill>
              </a:rPr>
              <a:t>Александр Мелентьев завоевал звание чемпиона в стрельбе из малокалиберного пистолета с новым мировым рекордом - 581 очко. Олимпийским чемпионами также стали: тяжелоатлет </a:t>
            </a:r>
            <a:r>
              <a:rPr lang="ru-RU" sz="2400" dirty="0" err="1">
                <a:solidFill>
                  <a:srgbClr val="FF0000"/>
                </a:solidFill>
              </a:rPr>
              <a:t>Каныбек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Осмоналиев</a:t>
            </a:r>
            <a:r>
              <a:rPr lang="ru-RU" sz="2400" dirty="0">
                <a:solidFill>
                  <a:srgbClr val="FF0000"/>
                </a:solidFill>
              </a:rPr>
              <a:t> (наилегчайший вес до 52 кг - на фото), поднявший в сумме двоеборья 245 кг; легкоатлет Татьяна </a:t>
            </a:r>
            <a:r>
              <a:rPr lang="ru-RU" sz="2400" dirty="0" err="1">
                <a:solidFill>
                  <a:srgbClr val="FF0000"/>
                </a:solidFill>
              </a:rPr>
              <a:t>Колпакова</a:t>
            </a:r>
            <a:r>
              <a:rPr lang="ru-RU" sz="2400" dirty="0">
                <a:solidFill>
                  <a:srgbClr val="FF0000"/>
                </a:solidFill>
              </a:rPr>
              <a:t> установила новый олимпийский рекорд прыжком в длину с результатом 706 см; конник Александр Блинов завоевал золотую медаль в командной победе конного троеборья, и серебряную медаль в личном зачете; легкоатлет Николай </a:t>
            </a:r>
            <a:r>
              <a:rPr lang="ru-RU" sz="2400" dirty="0" err="1">
                <a:solidFill>
                  <a:srgbClr val="FF0000"/>
                </a:solidFill>
              </a:rPr>
              <a:t>Чернецкий</a:t>
            </a:r>
            <a:r>
              <a:rPr lang="ru-RU" sz="2400" dirty="0">
                <a:solidFill>
                  <a:srgbClr val="FF0000"/>
                </a:solidFill>
              </a:rPr>
              <a:t> стал олимпийским чемпионом на эстафете 400 м x 4. Первым среди советских </a:t>
            </a:r>
            <a:r>
              <a:rPr lang="ru-RU" sz="2400" dirty="0" err="1">
                <a:solidFill>
                  <a:srgbClr val="FF0000"/>
                </a:solidFill>
              </a:rPr>
              <a:t>марафонцов</a:t>
            </a:r>
            <a:r>
              <a:rPr lang="ru-RU" sz="2400" dirty="0">
                <a:solidFill>
                  <a:srgbClr val="FF0000"/>
                </a:solidFill>
              </a:rPr>
              <a:t> олимпийскую бронзовую медаль завоевал </a:t>
            </a:r>
            <a:r>
              <a:rPr lang="ru-RU" sz="2400" dirty="0" err="1">
                <a:solidFill>
                  <a:srgbClr val="FF0000"/>
                </a:solidFill>
              </a:rPr>
              <a:t>Сатымкул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Жуманазаров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endParaRPr lang="ky-KG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y-KG" dirty="0"/>
          </a:p>
        </p:txBody>
      </p:sp>
    </p:spTree>
    <p:extLst>
      <p:ext uri="{BB962C8B-B14F-4D97-AF65-F5344CB8AC3E}">
        <p14:creationId xmlns:p14="http://schemas.microsoft.com/office/powerpoint/2010/main" val="195543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05">
        <p14:prism isContent="1"/>
      </p:transition>
    </mc:Choice>
    <mc:Fallback xmlns="">
      <p:transition spd="slow" advTm="614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8640"/>
            <a:ext cx="4824536" cy="28803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ky-K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068960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1988 году </a:t>
            </a:r>
            <a:r>
              <a:rPr lang="ru-RU" sz="2400" dirty="0" err="1"/>
              <a:t>Кыргызские</a:t>
            </a:r>
            <a:r>
              <a:rPr lang="ru-RU" sz="2400" dirty="0"/>
              <a:t> спортсмены принимали участие в Олимпийских играх, проходивших в южнокорейском Сеуле. В них участвовали рекордсмены мира Игорь Паклин (прыжки в высоту), чемпион мира среди молодежи Сергей Ли (тяжелая атлетика). Олимпийской чемпионкой стала легкоатлетка </a:t>
            </a:r>
            <a:r>
              <a:rPr lang="ru-RU" sz="2400" dirty="0">
                <a:solidFill>
                  <a:srgbClr val="FF0000"/>
                </a:solidFill>
              </a:rPr>
              <a:t>Мария </a:t>
            </a:r>
            <a:r>
              <a:rPr lang="ru-RU" sz="2400" dirty="0" err="1">
                <a:solidFill>
                  <a:srgbClr val="FF0000"/>
                </a:solidFill>
              </a:rPr>
              <a:t>Кулчунова</a:t>
            </a:r>
            <a:r>
              <a:rPr lang="ru-RU" sz="2400" dirty="0"/>
              <a:t>. Золотую медаль завоевал </a:t>
            </a:r>
            <a:r>
              <a:rPr lang="ru-RU" sz="2400" dirty="0" err="1"/>
              <a:t>кыргызстанец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FF0000"/>
                </a:solidFill>
              </a:rPr>
              <a:t>Сергей Фокин</a:t>
            </a:r>
            <a:r>
              <a:rPr lang="ru-RU" sz="2400" dirty="0"/>
              <a:t>, который играл в команде СССР по футболу.</a:t>
            </a:r>
            <a:endParaRPr lang="ky-KG" sz="2400" dirty="0"/>
          </a:p>
        </p:txBody>
      </p:sp>
    </p:spTree>
    <p:extLst>
      <p:ext uri="{BB962C8B-B14F-4D97-AF65-F5344CB8AC3E}">
        <p14:creationId xmlns:p14="http://schemas.microsoft.com/office/powerpoint/2010/main" val="99256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7342">
        <p14:flash/>
      </p:transition>
    </mc:Choice>
    <mc:Fallback xmlns="">
      <p:transition spd="slow" advTm="3734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825</TotalTime>
  <Words>2405</Words>
  <Application>Microsoft Office PowerPoint</Application>
  <PresentationFormat>Экран (4:3)</PresentationFormat>
  <Paragraphs>225</Paragraphs>
  <Slides>58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Волна</vt:lpstr>
      <vt:lpstr>Теоретическое занятие по физической культуре для 8-11 классов </vt:lpstr>
      <vt:lpstr>Презентация PowerPoint</vt:lpstr>
      <vt:lpstr>                Олимпийский символ— пять переплетённых колец синего, жёлтого, чёрного, зелёного и красного цветов на белом фоне. Разработан этот символ самим основателем современных Олимпийских Игр — бароном Пьером де Кубертеном в 1913 году. Идея была им взята из изображений подобных колец на древнегреческих предметах.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```</vt:lpstr>
      <vt:lpstr>Презентация PowerPoint</vt:lpstr>
      <vt:lpstr>Презентация PowerPoint</vt:lpstr>
      <vt:lpstr>Презентация PowerPoint</vt:lpstr>
      <vt:lpstr>`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Панфилов Александр Васильевич</vt:lpstr>
      <vt:lpstr>Презентация PowerPoint</vt:lpstr>
      <vt:lpstr>Презентация PowerPoint</vt:lpstr>
      <vt:lpstr>Презентация PowerPoint</vt:lpstr>
      <vt:lpstr>Презентация PowerPoint</vt:lpstr>
      <vt:lpstr>Сатымкул Джуманазаров</vt:lpstr>
      <vt:lpstr>Презентация PowerPoint</vt:lpstr>
      <vt:lpstr>Презентация PowerPoint</vt:lpstr>
      <vt:lpstr>Презентация PowerPoint</vt:lpstr>
      <vt:lpstr>Мария Пинигина </vt:lpstr>
      <vt:lpstr>Сергей Фокин</vt:lpstr>
      <vt:lpstr>Презентация PowerPoint</vt:lpstr>
      <vt:lpstr>Татьяна Ивановна Сидоренко</vt:lpstr>
      <vt:lpstr>Презентация PowerPoint</vt:lpstr>
      <vt:lpstr>Елена Викторовна Баранова</vt:lpstr>
      <vt:lpstr>Талант Мушанбетович Дуйшебаев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Ответьте на вопросы:</vt:lpstr>
      <vt:lpstr>Презентация PowerPoint</vt:lpstr>
      <vt:lpstr>Презентация PowerPoint</vt:lpstr>
      <vt:lpstr>Презентация PowerPoint</vt:lpstr>
      <vt:lpstr>ЖЕЛАЮ   УДАЧИ 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</dc:creator>
  <cp:lastModifiedBy>Microsoft Office</cp:lastModifiedBy>
  <cp:revision>71</cp:revision>
  <dcterms:created xsi:type="dcterms:W3CDTF">2020-04-03T16:24:50Z</dcterms:created>
  <dcterms:modified xsi:type="dcterms:W3CDTF">2020-04-13T03:20:07Z</dcterms:modified>
</cp:coreProperties>
</file>