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69" r:id="rId2"/>
    <p:sldMasterId id="2147483781" r:id="rId3"/>
    <p:sldMasterId id="2147483794" r:id="rId4"/>
    <p:sldMasterId id="2147483808" r:id="rId5"/>
    <p:sldMasterId id="2147484110" r:id="rId6"/>
    <p:sldMasterId id="2147484122" r:id="rId7"/>
  </p:sldMasterIdLst>
  <p:notesMasterIdLst>
    <p:notesMasterId r:id="rId27"/>
  </p:notesMasterIdLst>
  <p:sldIdLst>
    <p:sldId id="289" r:id="rId8"/>
    <p:sldId id="290" r:id="rId9"/>
    <p:sldId id="291" r:id="rId10"/>
    <p:sldId id="383" r:id="rId11"/>
    <p:sldId id="771" r:id="rId12"/>
    <p:sldId id="767" r:id="rId13"/>
    <p:sldId id="768" r:id="rId14"/>
    <p:sldId id="261" r:id="rId15"/>
    <p:sldId id="426" r:id="rId16"/>
    <p:sldId id="762" r:id="rId17"/>
    <p:sldId id="260" r:id="rId18"/>
    <p:sldId id="763" r:id="rId19"/>
    <p:sldId id="457" r:id="rId20"/>
    <p:sldId id="743" r:id="rId21"/>
    <p:sldId id="284" r:id="rId22"/>
    <p:sldId id="287" r:id="rId23"/>
    <p:sldId id="775" r:id="rId24"/>
    <p:sldId id="322" r:id="rId25"/>
    <p:sldId id="259" r:id="rId2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6D8"/>
    <a:srgbClr val="A8C3FA"/>
    <a:srgbClr val="0A47C2"/>
    <a:srgbClr val="E6E6E6"/>
    <a:srgbClr val="FFFFFF"/>
    <a:srgbClr val="3059AA"/>
    <a:srgbClr val="206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6" autoAdjust="0"/>
    <p:restoredTop sz="91892" autoAdjust="0"/>
  </p:normalViewPr>
  <p:slideViewPr>
    <p:cSldViewPr snapToGrid="0">
      <p:cViewPr varScale="1">
        <p:scale>
          <a:sx n="105" d="100"/>
          <a:sy n="105" d="100"/>
        </p:scale>
        <p:origin x="6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7982570-0184-481C-A67F-6A62DEAC5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98D4A-BD30-47A8-B9C0-93DA4AAC78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BB5DB7-7BB6-4288-BE41-CDF9012A2D04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4725138-EEA0-4BC6-BA69-A60CA52A5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KG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F1EEFD12-0BBF-4648-92B4-8ED3638CA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KG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2683AC-2F99-4D25-A68F-7DBB9C12C1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233CD-4533-48AC-9917-AEB90DC69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2EAFDDE-8CE7-4A9D-92A7-D54B90B19F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164;p13:notes">
            <a:extLst>
              <a:ext uri="{FF2B5EF4-FFF2-40B4-BE49-F238E27FC236}">
                <a16:creationId xmlns:a16="http://schemas.microsoft.com/office/drawing/2014/main" id="{2ADCA700-FADC-4165-AA9D-8D8F1D0E7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787900"/>
            <a:ext cx="5486400" cy="3916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5603" name="Google Shape;165;p13:notes">
            <a:extLst>
              <a:ext uri="{FF2B5EF4-FFF2-40B4-BE49-F238E27FC236}">
                <a16:creationId xmlns:a16="http://schemas.microsoft.com/office/drawing/2014/main" id="{D9538AAB-84F9-48E3-969B-A4A5358E37B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44500" y="1243013"/>
            <a:ext cx="5969000" cy="3357562"/>
          </a:xfrm>
          <a:custGeom>
            <a:avLst/>
            <a:gdLst>
              <a:gd name="T0" fmla="*/ 0 w 120000"/>
              <a:gd name="T1" fmla="*/ 0 h 120000"/>
              <a:gd name="T2" fmla="*/ 296908008 w 120000"/>
              <a:gd name="T3" fmla="*/ 0 h 120000"/>
              <a:gd name="T4" fmla="*/ 296908008 w 120000"/>
              <a:gd name="T5" fmla="*/ 93943522 h 120000"/>
              <a:gd name="T6" fmla="*/ 0 w 120000"/>
              <a:gd name="T7" fmla="*/ 93943522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>
            <a:extLst>
              <a:ext uri="{FF2B5EF4-FFF2-40B4-BE49-F238E27FC236}">
                <a16:creationId xmlns:a16="http://schemas.microsoft.com/office/drawing/2014/main" id="{69D7345E-3905-4D88-A021-89F116561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>
            <a:extLst>
              <a:ext uri="{FF2B5EF4-FFF2-40B4-BE49-F238E27FC236}">
                <a16:creationId xmlns:a16="http://schemas.microsoft.com/office/drawing/2014/main" id="{BE13108E-C9FC-4941-8CD0-7B5FB7DDC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89D0E79A-8300-454E-8F1F-B52B616CCF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40412-8578-4CE3-BE20-8ECA0B19842E}" type="slidenum">
              <a:rPr kumimoji="0" lang="ru-RU" alt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8FD97-6908-4CF4-95E6-CE9106AA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CE08D-68DD-4FF5-9A35-BC843A0A2B2F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7ED9-8248-4A30-9C9B-69FF52AA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DD761-00BF-4458-B326-DA6A1774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F63E9-3D10-454C-94C0-D35642994C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20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D8982A-50BB-4016-B490-A20B8A51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5BCE6-B3F5-4C6C-A8DC-3E99F82CE8A5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E452F1-11D8-4B60-99BA-D9CBDB0A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D4619-C1C2-462F-9D41-3C8A01E2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638B-044C-4CFC-B84A-E7260687A6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665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3AA81E-08A9-4936-98ED-4BD7D1D9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AF07D-A737-47B4-8436-2FA60FB5334D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91D6A-CBB1-4C6B-B4B8-C389D295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51510A-2A6A-409A-B4E1-F0BE6064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0628-EC00-4375-95FA-82E0BA87C8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883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BB9A8-9C24-4D80-83F9-2C9529EB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29C0A-AD8B-44C3-991A-0320CEDA8903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75B6E1-087F-49D4-A6F9-FA509EE1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E1251-0337-4559-B614-F73AD34A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7B0D6-4759-4BE1-A21A-78A05E92BE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953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F8ABDA-9ED3-4972-99DE-4152E436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B877A-011F-4B57-8D39-BBFA6384941F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89898-E828-49FA-BFF8-FE52DB57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04867-169A-458B-8F69-F387FE5F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53A29-A21D-4CE6-8BA6-E309021C58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16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A31372-62A8-4ECE-91E4-8A8A8202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E59B0-8C56-459B-846E-C6B9B0E9E829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473282-1370-410B-BE6E-1224195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84962-68C2-40A6-9AAF-0383D200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36F0-4B17-46A1-8FC9-CE1EBF308E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3347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B06B62D-6447-4B37-B431-1D5A42E5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3BC47-E66F-4DDE-A92E-7076D60C054F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5DD0698-58A1-4050-8CE9-608C9EAC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FBD0727-5737-4F8D-9C08-173C48FD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5298-45FE-437B-8EB7-6ED08A69D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06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6D72DBF-AE12-4B8B-96C6-F99BDD13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0D200-9FD0-44CB-A83E-9B39FDAD8F06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56E182A-AD44-4632-8589-EE602879B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1B53ED8-7CFD-4EA3-AEA0-2E8603C7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9223-E9FF-4E9D-8254-D2B2EAC9EE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804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0C035565-E0BA-46B3-A396-EF940ED9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30897-8C63-400B-9417-4D74B8E57CC6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5AD4FBF-FCEA-4BC7-A917-A40F07B3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03C38DF-A0CB-4D92-BB09-3CFC52A6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5E9C7-82AE-46B2-ABA2-3ED19E8D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915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26E1022-885C-4B75-A32E-BADF3807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BC05A-B591-43E5-BE24-8D8DF2DFD699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1D5FAA4-81CB-412E-90D0-2B71C5B6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825A8640-776F-49F6-812E-26ED7564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DC4F-8341-422A-BDC0-FCD00E0726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5168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AA304BB-71C5-4AA2-A499-26F6F7FE3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7101A-F618-4804-AF20-B8E78F90C2D0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4A216B7-0DAF-4EBE-A3EE-3BBA39C3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88BC1EE-84EA-43DF-BCF5-DADB04875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1F13-C5C7-4695-B15D-BC88D509FB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129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178571-45B6-4838-A532-BB343E49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15AE1-C0D6-405E-AA19-4C0B8831D0B0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0B108-45AE-431C-A087-8BCD101B3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EBF8F-B711-4C2F-8900-512350DB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FBEC3-27C9-4BC7-90BB-01C7DBA408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035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0B03E7E-AB3C-4729-9497-09A93552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A812-0F72-419D-9E9F-B408C1B987D9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FED95AA-2DBE-4814-8DF3-CDCDDB26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77210E3-5268-4B8F-B5FA-088FD72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E057E-B429-4F0E-814D-1B3B874D18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8631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D03266-5E7B-4A2B-BEC9-38F275DA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D5BF-BE98-4D9F-9607-2902693A2F9C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22611-9C40-40B8-B4A6-065D3485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101B9-8F76-421D-9BD1-B73B05A1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E411C-6337-434D-AEF7-8B15940CE1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4722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4F1662-EFC0-4782-991B-81B2CDC2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77CBB-1164-46E7-A6A4-A67C84813358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79AE77-9481-4F6C-B2F3-4D8AD19C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BEA798-75F7-4805-85CB-8428733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31415-FB2F-4228-BB1F-EFD7DD4BD6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5353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DBE8C0-61C1-45D0-AF52-3DC6C733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E71BAC-910E-4674-8173-AF533FDB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DD7CE-DFEA-4A84-9A9D-07E308203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B439-291E-41B6-B4AA-04D11F220C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5086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45AFD3-2F31-4D89-9BD4-BBAE5527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03F7B-C988-4BA0-8F86-0B348E0B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8EB2E-BC1E-4B01-A095-9D126117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3026B-F5BE-49F1-9EAD-259A2A5102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0254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858FE-7ECD-4DBE-A506-C849E188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C4740-0A58-4BE8-8CD6-591BE842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AD089-6A31-4404-8C7D-F97F6729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6104B-5F3D-4800-82C3-4D2BFFDDE3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722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6AC1A23-6DCB-4C20-808A-040D3335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FE773CF-8F93-4ED4-8B3A-5E20F21D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8BD01D3-0C30-401B-B4FE-62BF91A0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439C-4F2B-460F-8021-2D6D25EFD7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5240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2DD5663-4CE4-47B7-A3E8-6D07C06F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582607C-2ED0-48BE-807D-D84AB10D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520E24D-D078-42C1-99A0-799C825B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6E06-AFFA-44CD-9FE0-E1D42295BA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7420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B38BC2FA-3DD9-44D5-8B5D-6D89D7C4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A00E9565-7C75-4B5A-8FE9-2E3E549C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0F6CFED-8520-41CD-A89E-9A9A408A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CE55B-843D-4FC2-B7CC-AE4FBAA543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510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B40E7D95-5AEF-4431-AF22-635BDD44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DCC9372-6528-45F1-8684-193ECB06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B25BDE6-E31F-4471-A4DC-2EF3628D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F6848-4B44-4626-99F9-DB6697285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518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5FA0F6-9398-471C-B114-C8F969BF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C21A-3006-4FA1-B35D-EB21C4C8DBE6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901ED-305E-4466-A23E-BF0D3FF3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BBEB7-90F2-4C66-8BFF-3992CBE5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D3F03-C79D-4D1F-9080-7FB597DC29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471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FBE7C84-F9C0-4B0D-9D53-18B2DFA0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CFF5F39-C0F3-4099-A7BE-B40D5733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49A5425-0FE3-40AA-AE88-C0850BEC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ECB3-298B-4EE9-B6DB-20E22E3B64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757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5652609-794C-43EA-B766-95A27AEF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48111EE-9532-4267-99C8-30A0FC8A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2969341-6B81-4250-B9B8-99437127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C2D98-128C-40F2-B1DB-B3B59CB5A0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406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5B3FE-6A49-42F4-B514-80793B5B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79B15-F077-402F-BEC1-962034C8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1E4F46-CD46-41F4-881E-155FE987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8AA2C-194D-43D9-9EF7-8A1A34769C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4999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03E334-00DF-4BBE-8C14-22D98328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3F8317-3505-43F1-B2EB-28C9E8C2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52C06-E3CE-4037-AE1B-7C7E1E30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D1457-87C5-4DFF-8972-6D8A252FC4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1094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838200" y="2039392"/>
            <a:ext cx="10515600" cy="4114800"/>
          </a:xfrm>
          <a:prstGeom prst="rect">
            <a:avLst/>
          </a:prstGeo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rtlCol="0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7073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85F98-6B21-47A7-B881-421916C5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DF827-557D-44BA-AC69-955AB387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67F9B4-0949-45D5-8946-2C7FDAD2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3B24E-B235-4303-9E89-B7BC48A11E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327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82C039-834F-46AC-84E5-A3BBAE93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09122-BA2A-413B-9A93-8AFD4185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0E57-BEC6-4BE1-82CA-293DD78B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093CF-BA99-4959-99D8-D79350EC79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4783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EA16B-5D9B-468A-84BE-FF512B1B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CD24E0-3806-4A5A-91AF-E6C0C6325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322F07-F2BF-4849-BE1F-CDFA7DB3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3A471-11A0-468B-868A-509C69DCF9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9372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262DBC6-58AD-4CCD-A564-64A0D3CD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CD123C7-08D6-4D63-85F7-960313A4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968E67F-EC59-41C5-B0EB-4C9D6043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8B92-3679-4548-896B-58680EA639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4246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4D0C3FB-77F0-42D4-BD94-17B14B31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B25748A-D5D7-471F-95ED-4D0BDC21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70A2EEA1-A885-414D-9955-F95EE8CD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EEAC7-EA69-4902-A679-F14F8E5696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824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040B260-8FAB-472D-9B4E-D9D685DF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BDB30-2275-4437-B3DE-778326DCD826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6EAF4B9-99B5-4EC3-B6EA-D9BDEC69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A9EFFEB-AE1A-45AC-AAEC-A089DE9E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9CBB8-56F6-45E8-90F9-9BD9EC9292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4083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48DDA8F2-3707-4869-8200-0C394316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26ADB4A-A40C-4E33-B939-DBE384B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F6A6470-2B90-478A-8613-74053770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098F-97DE-4559-BEC9-B07D677298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716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32C9E359-1B71-4CE6-BC31-961D02BE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D78775F-7EBC-4A73-8613-E2B4D6E1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E10F6EE-303F-43D8-AB47-4AB38C14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EC5E-AC59-4395-AD33-C239846DBB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3551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1B78C-8334-43AD-B31A-456B38A8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0572667-5F6C-44AD-8564-8E4FD0CB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55F14FE-133A-4D39-B4C0-C43585F6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0F5C6-F36D-46F5-93B7-DBC23072E5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3233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2F24444-755E-4C42-93FF-1BC36A59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67EE629-33EE-4DE1-A6EF-9F7EDB70B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C7ECA85-5EB4-44DA-81BC-81CD0DD9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CC078-48A4-4710-AD41-38FC0D3585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7873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51E02-6FD8-449A-BCEA-7863DAF0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D74F4-4826-4200-8540-51DAFB50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BCDA6-2784-4254-904D-2444F0DE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7B800-0C67-43E1-9023-8490E8402D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6622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0AEC0-8C65-4A97-A3E5-F7FCEC8F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C32E61-D092-42EA-B7A5-9F4E13DFE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83DBE-2DCC-428B-BD8B-9283E0D2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3E9B6-104D-4623-BB76-D166394F5F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6797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838200" y="2039392"/>
            <a:ext cx="10515600" cy="4114800"/>
          </a:xfrm>
          <a:prstGeom prst="rect">
            <a:avLst/>
          </a:prstGeo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rtlCol="0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4599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F7A5A7BC-A062-46AD-95E6-9F429DFC9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FBE35A5-335C-40C9-832C-1EB0D1C97F4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D2E525-25F0-472E-9307-7DA369BDF58F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F755FEC-E719-4635-AFFB-5BA0FCEC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38100">
              <a:spcBef>
                <a:spcPts val="113"/>
              </a:spcBef>
              <a:defRPr sz="140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CB25E32A-AB9D-477C-B37F-88B81BE0DC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7819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47DF5-E8B9-49C6-A678-A9964E7C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E60F7-1553-4C8A-9EAE-02B94BBF7CB3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DE8A70-EF70-4D89-A2AC-AF71BBA5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CB7DC6-3874-4CBF-8A03-472CD385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447A-502C-4DC8-A939-0295CDC982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315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CE057D-BE2C-45E0-97AE-53947083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B0D17-E6D2-4E7D-8673-CAB2A00E306C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C761D-75E8-4319-A314-C129B681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89E46-6866-4868-A917-24D33AC9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543E1-0922-4B81-BD6F-3DDEAB760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413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9DE6EE1-0411-4F27-8FF8-43E1CE94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8A17-F7E5-47EE-893C-1B81BE24CB67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8A3C77F-5A4C-4FD3-9CF3-965CCEE7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939A8A3-160F-432A-AE3F-857FB4A6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7B9CE-6C20-4CBD-BFC2-347D8819B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666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EE5AC-E08B-4929-B098-0EB4BCFA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F4DBA-63F5-42D8-80D3-B4EBD502F27E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A0F6A5-7E40-4560-BD72-77E0C346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323D2-9835-484A-BFC5-DF2575CD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D03F-CA99-4F79-B6FC-E3B35A19AB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18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80A6FC0-2CC3-49E2-8F6D-D2D0C2A5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9E7E4-F124-40A1-AAF5-165021904AB9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9D589FF-5FF5-4096-A819-ED770483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98342BB-2FB5-4476-AEB6-2D747417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6FDF7-695B-4D9E-9DD6-2549AC6860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4983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360D460-9B47-4E76-B00C-72CA917C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98A54-6C67-4BB5-BCBE-DCF8B99869E6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FDC5129-8910-4AF6-9A8E-0DB6F85F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1810292-FE96-4C63-AFB9-A1CC5DFC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ACCC-1CD3-472B-8EBE-59E0178476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1277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0DCB7BD-0F37-440B-9C38-36FE049C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24D75-A7F4-4B17-AC96-3554CC0EA789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DA08FDD-45F9-4F91-A1C2-32C67CF2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72595DB-3E63-4DE2-BD97-E6D79519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E4D82-CF00-4838-9250-60C51BCF27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333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10C14872-4744-4367-8424-EC868C9C4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74C8-281F-4F45-B513-16F4DB2475A2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837009A3-B6F3-4B33-B2DF-D4758AF7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93831912-8C96-46E9-A168-EA3B7ADC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56AB6-EDE2-46AF-81CE-96B57D0F16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8722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910FA2F-E3BC-4CC2-96F3-C2F0BA0E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3F8E-7E14-41A6-9AD5-7EADD6E42857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4702D9D-B27E-467E-BBB6-F665CC549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EDA32A0-2441-47CA-B2AE-3D0CABA1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5403D-20F8-4DCD-9200-5E05CD84BB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23599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KG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0167CC7-B895-4DFA-A30A-A09839A1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E4DC1-B19C-47A5-A21A-F274C3378D19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110EFCB-CB12-4909-B0E5-BB61CE51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A41F7D9-5108-44AC-A76A-8946ABEA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F754B-1B70-4D53-994F-01B405CF42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92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8EC2DC-1359-4A5F-A82C-6FA47200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0D76A-33CD-4832-BA64-4A24FBDCD26E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23C90-9625-4627-AFE6-19B27058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6C79F-43D3-49F2-A533-2A4F4B74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5B08-227D-4630-98FC-E4C85BDDD9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4013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AC3E6-A636-4168-964C-980DFFE1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080F3-FB4B-40C3-8F16-C2BFF7822ABB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A8DB4-1562-4A87-86CD-119B56AE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E754D-CC18-4CB4-8AB2-78655902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E3E0-DA4F-4763-9256-24907118FF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359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662B8-40A2-C7CE-D958-0A83B6ACE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B82C34-B772-F7F1-5549-EC7614BC8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AC78D-F028-13CF-CCC4-EF59516AD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04F60-CAFA-F91B-CF2C-CE7D52FE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7F148-2319-1C92-9E5B-CB2D0323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6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29D8917-BB23-40FC-90B6-E78ED5CE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DF09-E5D6-4157-9833-1E6590C253B6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88E66C75-CF36-4F50-AA9A-9FCC14E4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42F7E4B-CF0A-4A39-879B-B1ECC926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E8C3F-9872-44E3-8BEB-B84F0F6177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960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913E0-8F93-843C-79EA-51CF0BFB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8ADA1-FEA9-921D-FEB9-030B6B07B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DB2A4-ADA5-7164-857E-1B20744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B710B-666D-2944-D1DF-13BBAFE1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97B9AD-E84C-381A-1C90-95D72ED1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10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EF3FB-3DC7-CB9D-FC82-B81A58AF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76FFF9-11A3-C8BA-D4D6-EA82EE6A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6DBA6-8F34-22D1-206C-CA114C73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35F230-48EA-CE26-3B7C-E19E2F0B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C0C73-9108-42F7-4CBA-3754A394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16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22F8-446B-2F06-8C5A-3A30FFC6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59F9E-798B-6D24-8A07-AA58CDB81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A83183-8443-0D83-6807-B1D09AA5D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564B0B-16B5-9FA6-09D9-2C2B6B66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95429F-7BEE-1B5D-03DA-8903217D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904264-0CEA-862A-AB61-35FD3F93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747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48B16-8C07-4815-C2A0-76AC08E66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08315-DE16-A8FB-9BF4-8479A963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30BEE-CEC1-17F8-A796-AE6C6C96B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7DB415-1AA3-C208-1A67-2FB8C036E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C22829-4370-E1D5-19FF-8782C6209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6747B3-45A4-FED3-6459-E5A855DB9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33F823-8301-7C3E-5403-72792D97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3DBCA8-9E39-0F35-5165-8E287DE5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7946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7D94F-33DC-EA87-9FB6-A2555FA5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911FBC-04C4-64F6-81DF-37B9F4F9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BD26EA-7199-60B1-BDAC-16CD77B6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A08A1F-627A-7ECB-2772-DCF8918E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21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9BA761-0414-D780-8B3B-A37484D2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CC178E-47F0-9056-A4FF-D47B278A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4D9EFF-9300-66C5-16B2-99F7E4C5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86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B0AB1-7811-7B6A-9005-990EC4C0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BCE00-BD56-9158-C6CA-5B71BBE4C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341755-61CE-3761-D9C8-91FCCEC65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06162B-BAB6-2864-BA9C-C5363197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E55B73-6A32-0006-3330-72E39C4A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D0586-B354-EDCE-E396-CFC60122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864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8E7AA-7216-123F-67D9-386FE87F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22D26A-3858-519C-5074-3E9183E7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AFC57-3066-D71A-2E9D-94901632A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5A85E4-D322-D190-9806-E113679B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02ECB2-BFEF-2051-CFAC-A0A71F9C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F4A1EB-5014-D343-03B2-430D8EF2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381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9E538-F5C3-74DE-4CE6-029F3416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96B7D6-94D6-D95E-AB96-CD3A959B4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7915A-D78C-7B35-4991-22135DBE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CB362-364E-8894-1E91-DC557A07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32306-FC81-0653-7F52-A4593B4E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18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3BDB8A-39DF-E69C-977C-F60EA6695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CE5552-C2C5-C67F-1716-539CDC1EC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3FA4F-81D0-F29B-FC43-4FAD395F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E77F-C2E4-1465-C0CA-3123AE9C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8DD31-F5DB-F31A-F373-565C734E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52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6A0D638-A0C4-42CD-9F91-4EB9B6FB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A3B1A-66BC-412D-B2D6-E54E75DB2B64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8374789-5656-42C6-90CB-D68A2D0D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6E1043D-F065-486F-AF74-4773E3F8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CD787-4AEE-4E06-8BFE-96000B45D8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711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B3210-B622-4E15-9E89-1F82B4E44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008C4B-A803-4047-A586-AB6072D8B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F0D28-2A09-4CA3-A661-4D3FECD9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F0CA7C-23B0-40A6-AA32-D684A8A8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DFE4B-F9A0-450C-AFDA-984A2ED5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429441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CA0B4-AE1F-49D8-86AD-0B966751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D6A87-DEE1-4CEB-8E92-22CBC37E7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E62FB9-EEFC-4367-8978-0C9B8B14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6F7290-DA4D-4D13-B37A-B36FCA14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E66A9-C731-42B7-A552-81ECBC8C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8806988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E42D1-D35F-46A4-9ECD-50A2D566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FADF-FCB1-4AFB-8E13-E8E72609C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12B17A-25CF-49B4-BA14-92FA38C3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BC189-9E98-4483-AA04-CCAFC20FA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41B05-436D-4442-A573-F89F0467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7787260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7B6D5-EE33-45E9-BFBB-F25AEE79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72E-A032-461B-950F-3B4B091DE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8A0F1-96DB-4478-97D2-FD191209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842BC4-E382-4EF5-AF90-B839F0C1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A06E86-0F78-4A2D-B34A-17DDE1FC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AE95A0-F480-4A56-BEC9-D9F0D1E0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0834783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DD8A7-C7A3-407C-8FAA-0B8A37E5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2D083-A068-492B-B0F5-3EBB610D1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CC1836-CB40-40D9-9EB3-4EBF93B69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63E9CD-5075-43CD-BEA3-2C92B923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74B43B-5747-48E8-BE4F-01A84A85F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107217-A80F-457A-AB1C-231FF930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F408EA-DEB7-4D7B-8726-A115A568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3A0452-6301-4566-A5D0-A5EB2F9D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641259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8C7CA-3249-4D0B-B326-9F087D88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E3BF1F-C170-46CA-9857-63D734FF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2C1147-A5B3-4F52-9CC8-9D2B6544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2AC4E8-AB25-466F-AA4B-7838F0CF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075605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25595D-2AC2-4A07-A55D-EBED66AD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365327-C2ED-44E7-BECF-8862468B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1BF784-B878-46B1-9EAF-0B46FCB2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0090797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29048-0DC9-4DE3-B232-06BA1255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11B87-9028-48EC-A75D-BF4207CC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D2D4CC-4902-459C-A161-6DDB1C74B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C46D68-DF25-4081-8D99-CBD03E21B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663C6B-19C7-4974-A554-470B0626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066451-6ABD-4B88-AC1D-0E0B2A7C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1709110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B47BE-42E5-4913-8A80-0E6807D9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FB4A0F-0CBD-47CD-B0CA-B68943428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F18806-E3CC-4073-A7C3-5B073DC6A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555341-3BBC-4C0C-BE8B-BD2E9E00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73CAB3-623B-48D1-B361-0AD67696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7D1B8-688A-4B68-B04C-00450BF9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5795443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D5CBE-EC4E-47CE-9EFD-8FC03054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B3B370-0A4E-45E5-8AAD-7DE1FDFD4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8E9238-72CF-499B-BEFF-F44415C29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DFE56-8163-44E4-8D93-1CE90D32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4504C8-A25D-49DB-8E01-5B6E27DE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56847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30B102D-BDAF-4315-B5A4-38C1481A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7DC8-4F10-420C-B93F-A94E25767F14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9EACEEF-676C-4D6D-B99B-37BDF0C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23F56F0-A06D-4588-9201-F5D2321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88E1-73D6-4FF5-8B13-44B56EE481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09155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821718-7F9D-475F-944B-B041A427C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5A6980-807D-4C41-A09B-9EBB3B315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7C684-6616-499F-8EE1-12B84BE6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32CB2-E00A-40EA-B4E2-A1884287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4DBAF1-4322-42CF-998A-EAAC7717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80410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BAFF305-009E-40E9-A70D-87774561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BF25-74F1-477A-BAFE-B7E4EE66B59A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504147-EF17-430B-8CC1-05979137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A43ED1B-17A9-4CD4-953C-212A66BC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7CDC6-0C36-4C79-A6B5-D89A3EDE52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15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3623BAE6-5B87-4D66-A3B4-936F7BBAF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C9043293-9BA5-43E0-9137-3BB53CA38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6C2623-8F51-4B39-BF1F-3B240D4B7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62B1AA-CC89-4D3D-85D5-0943665FBC74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A8E60-2448-4291-8623-2D67B99C5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22ED2-219B-4341-A440-DB49A2B51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C8972A-218F-4A0D-A173-5F218781CC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FC6C3870-3466-4815-AE58-C4EDA803C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BCE1D0ED-AF40-4EF4-A3CA-F8EE23E8F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EE85A-D3EB-4659-A921-61170421B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16682B-E195-420A-9B06-72072C7C3EE1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04AB7-D560-4F74-8847-A5EC0A60C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458E4-01E8-49BE-BF5D-E2586F5C6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5F6EFE-3192-4116-A193-16CA1F126F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83778920-E3B6-4262-A39C-81C1182B6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941BAC62-6F99-4132-A2BF-77020B83B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DCD144-1395-4E3D-A140-260678518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EEC835-99C8-4FA2-B978-BF93F6F4E058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06FB6-22E9-408A-BB68-7C7DF022E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0FF23-F15C-4244-A3C7-1F8792FF0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CEE365-67B4-48D7-8624-AD7E93F1B5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107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92AE9500-2E06-4C30-83EB-209D20352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099" name="Текст 2">
            <a:extLst>
              <a:ext uri="{FF2B5EF4-FFF2-40B4-BE49-F238E27FC236}">
                <a16:creationId xmlns:a16="http://schemas.microsoft.com/office/drawing/2014/main" id="{DFAE154D-DA0E-4A7A-8E83-475F7526E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BC580-047C-42DC-8D7C-D140972A5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12D6FE-86FD-43C7-B46F-9C462C4B8140}" type="datetime1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78E93-2C8B-42B1-AE38-A6882DC2D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C2D5FF-AE51-4C42-B055-2052BEC2E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E1D59-5ABA-4E6B-9F18-368E450B9C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108" r:id="rId12"/>
    <p:sldLayoutId id="2147484109" r:id="rId1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80456330-7868-4342-8AA9-C2B2A4A37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Текст 2">
            <a:extLst>
              <a:ext uri="{FF2B5EF4-FFF2-40B4-BE49-F238E27FC236}">
                <a16:creationId xmlns:a16="http://schemas.microsoft.com/office/drawing/2014/main" id="{716B5361-8863-434F-911A-718769A59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37357-3AAE-4F9A-BC9B-471425B94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777851-3469-43E1-8840-B83C7E184A6D}" type="datetimeFigureOut">
              <a:rPr lang="LID4096"/>
              <a:pPr>
                <a:defRPr/>
              </a:pPr>
              <a:t>02/22/2023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8A37B5-D8CB-4706-8B9A-EC2270794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F6416-0CB6-4DFC-A17C-8A3B95824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1DC2D5E-FC2D-4978-BE9A-86B73C1345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858CB-F63E-CD00-F7FD-317BA54D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09456C-C710-A6D5-A408-EF6254BF0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A6EB86-A2C6-E705-6ED4-A8249ABDD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7F2B-C9AD-4063-AADC-6D9580879B78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973647-6F1F-8B57-5BCF-2A829E236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84870-8741-4C8B-F889-648E246DF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8C01-22A4-4A87-AEB4-424E85F1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9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07CF9-1372-488F-97D0-98A1FE76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D28D01-2A41-4E82-89F9-AB16989BB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2A9C5F-FD52-41C2-A8A6-33A5CE31D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32E67-3C95-4740-B031-0F60B9029FBB}" type="datetimeFigureOut">
              <a:rPr lang="ru-KG" smtClean="0"/>
              <a:t>22.02.2023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AB4063-96EB-43AF-8560-233E173A6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37E6DE-1634-41EF-8C38-A1A1D80EA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B251-ED59-4971-BE71-4189B8329DB9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8808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3" name="Полилиния: фигура 15632">
            <a:extLst>
              <a:ext uri="{FF2B5EF4-FFF2-40B4-BE49-F238E27FC236}">
                <a16:creationId xmlns:a16="http://schemas.microsoft.com/office/drawing/2014/main" id="{2ECFEAAD-07C6-43F1-B359-5B90ECD7EBD7}"/>
              </a:ext>
            </a:extLst>
          </p:cNvPr>
          <p:cNvSpPr/>
          <p:nvPr/>
        </p:nvSpPr>
        <p:spPr>
          <a:xfrm>
            <a:off x="6350" y="4189413"/>
            <a:ext cx="4264025" cy="2700337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A8C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632" name="Полилиния: фигура 15631">
            <a:extLst>
              <a:ext uri="{FF2B5EF4-FFF2-40B4-BE49-F238E27FC236}">
                <a16:creationId xmlns:a16="http://schemas.microsoft.com/office/drawing/2014/main" id="{C989848B-DAE0-4189-9C7F-2DD0A63BCBBE}"/>
              </a:ext>
            </a:extLst>
          </p:cNvPr>
          <p:cNvSpPr/>
          <p:nvPr/>
        </p:nvSpPr>
        <p:spPr>
          <a:xfrm>
            <a:off x="9525" y="5126038"/>
            <a:ext cx="2651125" cy="1744662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316" name="Группа 15638">
            <a:extLst>
              <a:ext uri="{FF2B5EF4-FFF2-40B4-BE49-F238E27FC236}">
                <a16:creationId xmlns:a16="http://schemas.microsoft.com/office/drawing/2014/main" id="{3DDABE6B-07B0-43C7-A5C4-F6783015575F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-25400"/>
            <a:ext cx="4914900" cy="2852738"/>
            <a:chOff x="7216219" y="-21226"/>
            <a:chExt cx="4980477" cy="2848316"/>
          </a:xfrm>
        </p:grpSpPr>
        <p:grpSp>
          <p:nvGrpSpPr>
            <p:cNvPr id="13325" name="Группа 15637">
              <a:extLst>
                <a:ext uri="{FF2B5EF4-FFF2-40B4-BE49-F238E27FC236}">
                  <a16:creationId xmlns:a16="http://schemas.microsoft.com/office/drawing/2014/main" id="{41A2653B-FD16-452B-8C3F-E890F325FEC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216219" y="-2"/>
              <a:ext cx="4980477" cy="2700403"/>
              <a:chOff x="5452087" y="4189821"/>
              <a:chExt cx="4270343" cy="2700403"/>
            </a:xfrm>
          </p:grpSpPr>
          <p:sp>
            <p:nvSpPr>
              <p:cNvPr id="15635" name="Полилиния: фигура 15634">
                <a:extLst>
                  <a:ext uri="{FF2B5EF4-FFF2-40B4-BE49-F238E27FC236}">
                    <a16:creationId xmlns:a16="http://schemas.microsoft.com/office/drawing/2014/main" id="{DEFF1581-ED3C-402B-8042-E384CA08E083}"/>
                  </a:ext>
                </a:extLst>
              </p:cNvPr>
              <p:cNvSpPr/>
              <p:nvPr/>
            </p:nvSpPr>
            <p:spPr>
              <a:xfrm>
                <a:off x="5467259" y="4199445"/>
                <a:ext cx="4263447" cy="2700908"/>
              </a:xfrm>
              <a:custGeom>
                <a:avLst/>
                <a:gdLst>
                  <a:gd name="connsiteX0" fmla="*/ 0 w 3374433"/>
                  <a:gd name="connsiteY0" fmla="*/ 0 h 2026842"/>
                  <a:gd name="connsiteX1" fmla="*/ 3374433 w 3374433"/>
                  <a:gd name="connsiteY1" fmla="*/ 2026842 h 2026842"/>
                  <a:gd name="connsiteX2" fmla="*/ 0 w 3374433"/>
                  <a:gd name="connsiteY2" fmla="*/ 2026842 h 202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433" h="2026842">
                    <a:moveTo>
                      <a:pt x="0" y="0"/>
                    </a:moveTo>
                    <a:lnTo>
                      <a:pt x="3374433" y="2026842"/>
                    </a:lnTo>
                    <a:lnTo>
                      <a:pt x="0" y="2026842"/>
                    </a:lnTo>
                    <a:close/>
                  </a:path>
                </a:pathLst>
              </a:custGeom>
              <a:solidFill>
                <a:srgbClr val="A8C3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5636" name="Полилиния: фигура 15635">
                <a:extLst>
                  <a:ext uri="{FF2B5EF4-FFF2-40B4-BE49-F238E27FC236}">
                    <a16:creationId xmlns:a16="http://schemas.microsoft.com/office/drawing/2014/main" id="{ACA6C921-CE4B-43D8-83DF-877AFE4E3F92}"/>
                  </a:ext>
                </a:extLst>
              </p:cNvPr>
              <p:cNvSpPr/>
              <p:nvPr/>
            </p:nvSpPr>
            <p:spPr>
              <a:xfrm>
                <a:off x="5461742" y="5134618"/>
                <a:ext cx="2651033" cy="1746713"/>
              </a:xfrm>
              <a:custGeom>
                <a:avLst/>
                <a:gdLst>
                  <a:gd name="connsiteX0" fmla="*/ 0 w 3374433"/>
                  <a:gd name="connsiteY0" fmla="*/ 0 h 2026842"/>
                  <a:gd name="connsiteX1" fmla="*/ 3374433 w 3374433"/>
                  <a:gd name="connsiteY1" fmla="*/ 2026842 h 2026842"/>
                  <a:gd name="connsiteX2" fmla="*/ 0 w 3374433"/>
                  <a:gd name="connsiteY2" fmla="*/ 2026842 h 202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433" h="2026842">
                    <a:moveTo>
                      <a:pt x="0" y="0"/>
                    </a:moveTo>
                    <a:lnTo>
                      <a:pt x="3374433" y="2026842"/>
                    </a:lnTo>
                    <a:lnTo>
                      <a:pt x="0" y="202684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5637" name="Полилиния: фигура 15636">
                <a:extLst>
                  <a:ext uri="{FF2B5EF4-FFF2-40B4-BE49-F238E27FC236}">
                    <a16:creationId xmlns:a16="http://schemas.microsoft.com/office/drawing/2014/main" id="{F7DDA8E1-2BF1-4326-8627-28CD552E29EC}"/>
                  </a:ext>
                </a:extLst>
              </p:cNvPr>
              <p:cNvSpPr/>
              <p:nvPr/>
            </p:nvSpPr>
            <p:spPr>
              <a:xfrm>
                <a:off x="5460363" y="5713158"/>
                <a:ext cx="1659309" cy="1193535"/>
              </a:xfrm>
              <a:custGeom>
                <a:avLst/>
                <a:gdLst>
                  <a:gd name="connsiteX0" fmla="*/ 0 w 3374433"/>
                  <a:gd name="connsiteY0" fmla="*/ 0 h 2026842"/>
                  <a:gd name="connsiteX1" fmla="*/ 3374433 w 3374433"/>
                  <a:gd name="connsiteY1" fmla="*/ 2026842 h 2026842"/>
                  <a:gd name="connsiteX2" fmla="*/ 0 w 3374433"/>
                  <a:gd name="connsiteY2" fmla="*/ 2026842 h 202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433" h="2026842">
                    <a:moveTo>
                      <a:pt x="0" y="0"/>
                    </a:moveTo>
                    <a:lnTo>
                      <a:pt x="3374433" y="2026842"/>
                    </a:lnTo>
                    <a:lnTo>
                      <a:pt x="0" y="2026842"/>
                    </a:lnTo>
                    <a:close/>
                  </a:path>
                </a:pathLst>
              </a:custGeom>
              <a:solidFill>
                <a:srgbClr val="0A47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3326" name="Рисунок 15575" descr="Изображение выглядит как стрела&#10;&#10;Автоматически созданное описание">
              <a:extLst>
                <a:ext uri="{FF2B5EF4-FFF2-40B4-BE49-F238E27FC236}">
                  <a16:creationId xmlns:a16="http://schemas.microsoft.com/office/drawing/2014/main" id="{3708512C-C721-46E0-A70F-98DE311F5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764" y="-21226"/>
              <a:ext cx="3299433" cy="284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634" name="Полилиния: фигура 15633">
            <a:extLst>
              <a:ext uri="{FF2B5EF4-FFF2-40B4-BE49-F238E27FC236}">
                <a16:creationId xmlns:a16="http://schemas.microsoft.com/office/drawing/2014/main" id="{862CAAE2-86BA-4726-85C8-4FB9FF134942}"/>
              </a:ext>
            </a:extLst>
          </p:cNvPr>
          <p:cNvSpPr/>
          <p:nvPr/>
        </p:nvSpPr>
        <p:spPr>
          <a:xfrm>
            <a:off x="0" y="5692775"/>
            <a:ext cx="1658938" cy="1195388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0A4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3318" name="Рисунок 15576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95AE995-D7C6-4ECE-B7D1-02D1DEA34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213225"/>
            <a:ext cx="27463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Группа 15617">
            <a:extLst>
              <a:ext uri="{FF2B5EF4-FFF2-40B4-BE49-F238E27FC236}">
                <a16:creationId xmlns:a16="http://schemas.microsoft.com/office/drawing/2014/main" id="{24E9C6CA-0C34-4B02-9E30-E2875BF3B9E1}"/>
              </a:ext>
            </a:extLst>
          </p:cNvPr>
          <p:cNvGrpSpPr>
            <a:grpSpLocks/>
          </p:cNvGrpSpPr>
          <p:nvPr/>
        </p:nvGrpSpPr>
        <p:grpSpPr bwMode="auto">
          <a:xfrm>
            <a:off x="1377950" y="128588"/>
            <a:ext cx="1855788" cy="635000"/>
            <a:chOff x="460559" y="470185"/>
            <a:chExt cx="2334878" cy="925483"/>
          </a:xfrm>
        </p:grpSpPr>
        <p:grpSp>
          <p:nvGrpSpPr>
            <p:cNvPr id="15604" name="Рисунок 15586">
              <a:extLst>
                <a:ext uri="{FF2B5EF4-FFF2-40B4-BE49-F238E27FC236}">
                  <a16:creationId xmlns:a16="http://schemas.microsoft.com/office/drawing/2014/main" id="{7B497FCA-7B0B-45EA-B72B-D056A2A818F1}"/>
                </a:ext>
              </a:extLst>
            </p:cNvPr>
            <p:cNvGrpSpPr/>
            <p:nvPr/>
          </p:nvGrpSpPr>
          <p:grpSpPr>
            <a:xfrm>
              <a:off x="460559" y="470185"/>
              <a:ext cx="646128" cy="925483"/>
              <a:chOff x="460559" y="470185"/>
              <a:chExt cx="646128" cy="925483"/>
            </a:xfrm>
            <a:solidFill>
              <a:srgbClr val="0A47C2"/>
            </a:solidFill>
          </p:grpSpPr>
          <p:grpSp>
            <p:nvGrpSpPr>
              <p:cNvPr id="15605" name="Рисунок 15586">
                <a:extLst>
                  <a:ext uri="{FF2B5EF4-FFF2-40B4-BE49-F238E27FC236}">
                    <a16:creationId xmlns:a16="http://schemas.microsoft.com/office/drawing/2014/main" id="{84409460-60F3-4B7D-843F-37745A232BC7}"/>
                  </a:ext>
                </a:extLst>
              </p:cNvPr>
              <p:cNvGrpSpPr/>
              <p:nvPr/>
            </p:nvGrpSpPr>
            <p:grpSpPr>
              <a:xfrm>
                <a:off x="512552" y="759784"/>
                <a:ext cx="594134" cy="611358"/>
                <a:chOff x="512552" y="759784"/>
                <a:chExt cx="594134" cy="611358"/>
              </a:xfrm>
              <a:solidFill>
                <a:srgbClr val="0A47C2"/>
              </a:solidFill>
            </p:grpSpPr>
            <p:sp>
              <p:nvSpPr>
                <p:cNvPr id="15606" name="Полилиния: фигура 15605">
                  <a:extLst>
                    <a:ext uri="{FF2B5EF4-FFF2-40B4-BE49-F238E27FC236}">
                      <a16:creationId xmlns:a16="http://schemas.microsoft.com/office/drawing/2014/main" id="{E8E22CBF-7158-424E-AFD2-2F6685C201E4}"/>
                    </a:ext>
                  </a:extLst>
                </p:cNvPr>
                <p:cNvSpPr/>
                <p:nvPr/>
              </p:nvSpPr>
              <p:spPr>
                <a:xfrm>
                  <a:off x="512552" y="957258"/>
                  <a:ext cx="465383" cy="413884"/>
                </a:xfrm>
                <a:custGeom>
                  <a:avLst/>
                  <a:gdLst>
                    <a:gd name="connsiteX0" fmla="*/ 451780 w 465383"/>
                    <a:gd name="connsiteY0" fmla="*/ 383407 h 413884"/>
                    <a:gd name="connsiteX1" fmla="*/ 394156 w 465383"/>
                    <a:gd name="connsiteY1" fmla="*/ 413885 h 413884"/>
                    <a:gd name="connsiteX2" fmla="*/ 213308 w 465383"/>
                    <a:gd name="connsiteY2" fmla="*/ 222289 h 413884"/>
                    <a:gd name="connsiteX3" fmla="*/ 197383 w 465383"/>
                    <a:gd name="connsiteY3" fmla="*/ 211954 h 413884"/>
                    <a:gd name="connsiteX4" fmla="*/ 227664 w 465383"/>
                    <a:gd name="connsiteY4" fmla="*/ 144607 h 413884"/>
                    <a:gd name="connsiteX5" fmla="*/ 237859 w 465383"/>
                    <a:gd name="connsiteY5" fmla="*/ 151355 h 413884"/>
                    <a:gd name="connsiteX6" fmla="*/ 451781 w 465383"/>
                    <a:gd name="connsiteY6" fmla="*/ 383408 h 413884"/>
                    <a:gd name="connsiteX7" fmla="*/ 134019 w 465383"/>
                    <a:gd name="connsiteY7" fmla="*/ 169963 h 413884"/>
                    <a:gd name="connsiteX8" fmla="*/ 83859 w 465383"/>
                    <a:gd name="connsiteY8" fmla="*/ 135158 h 413884"/>
                    <a:gd name="connsiteX9" fmla="*/ 118085 w 465383"/>
                    <a:gd name="connsiteY9" fmla="*/ 68619 h 413884"/>
                    <a:gd name="connsiteX10" fmla="*/ 164892 w 465383"/>
                    <a:gd name="connsiteY10" fmla="*/ 102014 h 413884"/>
                    <a:gd name="connsiteX11" fmla="*/ 134018 w 465383"/>
                    <a:gd name="connsiteY11" fmla="*/ 169964 h 413884"/>
                    <a:gd name="connsiteX12" fmla="*/ 32368 w 465383"/>
                    <a:gd name="connsiteY12" fmla="*/ 96712 h 413884"/>
                    <a:gd name="connsiteX13" fmla="*/ 0 w 465383"/>
                    <a:gd name="connsiteY13" fmla="*/ 69911 h 413884"/>
                    <a:gd name="connsiteX14" fmla="*/ 32184 w 465383"/>
                    <a:gd name="connsiteY14" fmla="*/ 0 h 413884"/>
                    <a:gd name="connsiteX15" fmla="*/ 63962 w 465383"/>
                    <a:gd name="connsiteY15" fmla="*/ 27042 h 413884"/>
                    <a:gd name="connsiteX16" fmla="*/ 32368 w 465383"/>
                    <a:gd name="connsiteY16" fmla="*/ 96712 h 413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5383" h="413884">
                      <a:moveTo>
                        <a:pt x="451780" y="383407"/>
                      </a:moveTo>
                      <a:cubicBezTo>
                        <a:pt x="433689" y="395422"/>
                        <a:pt x="414384" y="405641"/>
                        <a:pt x="394156" y="413885"/>
                      </a:cubicBezTo>
                      <a:cubicBezTo>
                        <a:pt x="438113" y="380851"/>
                        <a:pt x="353582" y="313023"/>
                        <a:pt x="213308" y="222289"/>
                      </a:cubicBezTo>
                      <a:cubicBezTo>
                        <a:pt x="207929" y="218809"/>
                        <a:pt x="202621" y="215365"/>
                        <a:pt x="197383" y="211954"/>
                      </a:cubicBezTo>
                      <a:cubicBezTo>
                        <a:pt x="205610" y="190726"/>
                        <a:pt x="215712" y="168170"/>
                        <a:pt x="227664" y="144607"/>
                      </a:cubicBezTo>
                      <a:cubicBezTo>
                        <a:pt x="231028" y="146840"/>
                        <a:pt x="234426" y="149090"/>
                        <a:pt x="237859" y="151355"/>
                      </a:cubicBezTo>
                      <a:cubicBezTo>
                        <a:pt x="438648" y="283834"/>
                        <a:pt x="494899" y="344763"/>
                        <a:pt x="451781" y="383408"/>
                      </a:cubicBezTo>
                      <a:close/>
                      <a:moveTo>
                        <a:pt x="134019" y="169963"/>
                      </a:moveTo>
                      <a:cubicBezTo>
                        <a:pt x="116218" y="157913"/>
                        <a:pt x="99489" y="146322"/>
                        <a:pt x="83859" y="135158"/>
                      </a:cubicBezTo>
                      <a:cubicBezTo>
                        <a:pt x="93769" y="113586"/>
                        <a:pt x="105183" y="91381"/>
                        <a:pt x="118085" y="68619"/>
                      </a:cubicBezTo>
                      <a:cubicBezTo>
                        <a:pt x="132599" y="79269"/>
                        <a:pt x="148193" y="90392"/>
                        <a:pt x="164892" y="102014"/>
                      </a:cubicBezTo>
                      <a:cubicBezTo>
                        <a:pt x="152889" y="125550"/>
                        <a:pt x="142606" y="148273"/>
                        <a:pt x="134018" y="169964"/>
                      </a:cubicBezTo>
                      <a:close/>
                      <a:moveTo>
                        <a:pt x="32368" y="96712"/>
                      </a:moveTo>
                      <a:cubicBezTo>
                        <a:pt x="20631" y="87467"/>
                        <a:pt x="9833" y="78543"/>
                        <a:pt x="0" y="69911"/>
                      </a:cubicBezTo>
                      <a:cubicBezTo>
                        <a:pt x="9178" y="47349"/>
                        <a:pt x="19925" y="23993"/>
                        <a:pt x="32184" y="0"/>
                      </a:cubicBezTo>
                      <a:cubicBezTo>
                        <a:pt x="41732" y="8587"/>
                        <a:pt x="52316" y="17591"/>
                        <a:pt x="63962" y="27042"/>
                      </a:cubicBezTo>
                      <a:cubicBezTo>
                        <a:pt x="51628" y="51014"/>
                        <a:pt x="41079" y="74274"/>
                        <a:pt x="32368" y="96712"/>
                      </a:cubicBezTo>
                      <a:close/>
                    </a:path>
                  </a:pathLst>
                </a:custGeom>
                <a:solidFill>
                  <a:srgbClr val="0A47C2"/>
                </a:solidFill>
                <a:ln w="9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607" name="Полилиния: фигура 15606">
                  <a:extLst>
                    <a:ext uri="{FF2B5EF4-FFF2-40B4-BE49-F238E27FC236}">
                      <a16:creationId xmlns:a16="http://schemas.microsoft.com/office/drawing/2014/main" id="{25F437A0-A345-4ADE-9A3D-816B7708C9DB}"/>
                    </a:ext>
                  </a:extLst>
                </p:cNvPr>
                <p:cNvSpPr/>
                <p:nvPr/>
              </p:nvSpPr>
              <p:spPr>
                <a:xfrm>
                  <a:off x="567097" y="850900"/>
                  <a:ext cx="491271" cy="460910"/>
                </a:xfrm>
                <a:custGeom>
                  <a:avLst/>
                  <a:gdLst>
                    <a:gd name="connsiteX0" fmla="*/ 486632 w 491271"/>
                    <a:gd name="connsiteY0" fmla="*/ 401514 h 460910"/>
                    <a:gd name="connsiteX1" fmla="*/ 482516 w 491271"/>
                    <a:gd name="connsiteY1" fmla="*/ 407398 h 460910"/>
                    <a:gd name="connsiteX2" fmla="*/ 434073 w 491271"/>
                    <a:gd name="connsiteY2" fmla="*/ 460910 h 460910"/>
                    <a:gd name="connsiteX3" fmla="*/ 195634 w 491271"/>
                    <a:gd name="connsiteY3" fmla="*/ 209270 h 460910"/>
                    <a:gd name="connsiteX4" fmla="*/ 236695 w 491271"/>
                    <a:gd name="connsiteY4" fmla="*/ 143187 h 460910"/>
                    <a:gd name="connsiteX5" fmla="*/ 486632 w 491271"/>
                    <a:gd name="connsiteY5" fmla="*/ 401514 h 460910"/>
                    <a:gd name="connsiteX6" fmla="*/ 133044 w 491271"/>
                    <a:gd name="connsiteY6" fmla="*/ 166551 h 460910"/>
                    <a:gd name="connsiteX7" fmla="*/ 87783 w 491271"/>
                    <a:gd name="connsiteY7" fmla="*/ 134353 h 460910"/>
                    <a:gd name="connsiteX8" fmla="*/ 129896 w 491271"/>
                    <a:gd name="connsiteY8" fmla="*/ 71149 h 460910"/>
                    <a:gd name="connsiteX9" fmla="*/ 173683 w 491271"/>
                    <a:gd name="connsiteY9" fmla="*/ 101319 h 460910"/>
                    <a:gd name="connsiteX10" fmla="*/ 133044 w 491271"/>
                    <a:gd name="connsiteY10" fmla="*/ 166551 h 460910"/>
                    <a:gd name="connsiteX11" fmla="*/ 32088 w 491271"/>
                    <a:gd name="connsiteY11" fmla="*/ 91952 h 460910"/>
                    <a:gd name="connsiteX12" fmla="*/ 0 w 491271"/>
                    <a:gd name="connsiteY12" fmla="*/ 64855 h 460910"/>
                    <a:gd name="connsiteX13" fmla="*/ 39428 w 491271"/>
                    <a:gd name="connsiteY13" fmla="*/ 0 h 460910"/>
                    <a:gd name="connsiteX14" fmla="*/ 72061 w 491271"/>
                    <a:gd name="connsiteY14" fmla="*/ 27956 h 460910"/>
                    <a:gd name="connsiteX15" fmla="*/ 32088 w 491271"/>
                    <a:gd name="connsiteY15" fmla="*/ 91952 h 460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1271" h="460910">
                      <a:moveTo>
                        <a:pt x="486632" y="401514"/>
                      </a:moveTo>
                      <a:cubicBezTo>
                        <a:pt x="485282" y="403491"/>
                        <a:pt x="483905" y="405451"/>
                        <a:pt x="482516" y="407398"/>
                      </a:cubicBezTo>
                      <a:cubicBezTo>
                        <a:pt x="468145" y="426965"/>
                        <a:pt x="451897" y="444868"/>
                        <a:pt x="434073" y="460910"/>
                      </a:cubicBezTo>
                      <a:cubicBezTo>
                        <a:pt x="483413" y="410672"/>
                        <a:pt x="356129" y="317358"/>
                        <a:pt x="195634" y="209270"/>
                      </a:cubicBezTo>
                      <a:cubicBezTo>
                        <a:pt x="207917" y="187803"/>
                        <a:pt x="221606" y="165707"/>
                        <a:pt x="236695" y="143187"/>
                      </a:cubicBezTo>
                      <a:cubicBezTo>
                        <a:pt x="470375" y="299055"/>
                        <a:pt x="506364" y="359706"/>
                        <a:pt x="486632" y="401514"/>
                      </a:cubicBezTo>
                      <a:close/>
                      <a:moveTo>
                        <a:pt x="133044" y="166551"/>
                      </a:moveTo>
                      <a:cubicBezTo>
                        <a:pt x="116861" y="155277"/>
                        <a:pt x="101786" y="144557"/>
                        <a:pt x="87783" y="134353"/>
                      </a:cubicBezTo>
                      <a:cubicBezTo>
                        <a:pt x="100717" y="113646"/>
                        <a:pt x="114772" y="92556"/>
                        <a:pt x="129896" y="71149"/>
                      </a:cubicBezTo>
                      <a:cubicBezTo>
                        <a:pt x="143990" y="81114"/>
                        <a:pt x="158669" y="91194"/>
                        <a:pt x="173683" y="101319"/>
                      </a:cubicBezTo>
                      <a:cubicBezTo>
                        <a:pt x="158808" y="123482"/>
                        <a:pt x="145263" y="145275"/>
                        <a:pt x="133044" y="166551"/>
                      </a:cubicBezTo>
                      <a:close/>
                      <a:moveTo>
                        <a:pt x="32088" y="91952"/>
                      </a:moveTo>
                      <a:cubicBezTo>
                        <a:pt x="20196" y="82391"/>
                        <a:pt x="9516" y="73377"/>
                        <a:pt x="0" y="64855"/>
                      </a:cubicBezTo>
                      <a:cubicBezTo>
                        <a:pt x="12028" y="43623"/>
                        <a:pt x="25186" y="21973"/>
                        <a:pt x="39428" y="0"/>
                      </a:cubicBezTo>
                      <a:cubicBezTo>
                        <a:pt x="49168" y="9052"/>
                        <a:pt x="60130" y="18394"/>
                        <a:pt x="72061" y="27956"/>
                      </a:cubicBezTo>
                      <a:cubicBezTo>
                        <a:pt x="57554" y="49685"/>
                        <a:pt x="44188" y="71050"/>
                        <a:pt x="32088" y="91952"/>
                      </a:cubicBezTo>
                      <a:close/>
                    </a:path>
                  </a:pathLst>
                </a:custGeom>
                <a:solidFill>
                  <a:srgbClr val="0A47C2"/>
                </a:solidFill>
                <a:ln w="9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608" name="Полилиния: фигура 15607">
                  <a:extLst>
                    <a:ext uri="{FF2B5EF4-FFF2-40B4-BE49-F238E27FC236}">
                      <a16:creationId xmlns:a16="http://schemas.microsoft.com/office/drawing/2014/main" id="{50F08C96-CF41-46DF-A947-DADD45C76AB2}"/>
                    </a:ext>
                  </a:extLst>
                </p:cNvPr>
                <p:cNvSpPr/>
                <p:nvPr/>
              </p:nvSpPr>
              <p:spPr>
                <a:xfrm>
                  <a:off x="631124" y="759784"/>
                  <a:ext cx="475563" cy="443933"/>
                </a:xfrm>
                <a:custGeom>
                  <a:avLst/>
                  <a:gdLst>
                    <a:gd name="connsiteX0" fmla="*/ 475564 w 475563"/>
                    <a:gd name="connsiteY0" fmla="*/ 356783 h 443933"/>
                    <a:gd name="connsiteX1" fmla="*/ 475465 w 475563"/>
                    <a:gd name="connsiteY1" fmla="*/ 357474 h 443933"/>
                    <a:gd name="connsiteX2" fmla="*/ 449972 w 475563"/>
                    <a:gd name="connsiteY2" fmla="*/ 443933 h 443933"/>
                    <a:gd name="connsiteX3" fmla="*/ 198306 w 475563"/>
                    <a:gd name="connsiteY3" fmla="*/ 197532 h 443933"/>
                    <a:gd name="connsiteX4" fmla="*/ 239602 w 475563"/>
                    <a:gd name="connsiteY4" fmla="*/ 143894 h 443933"/>
                    <a:gd name="connsiteX5" fmla="*/ 475563 w 475563"/>
                    <a:gd name="connsiteY5" fmla="*/ 356783 h 443933"/>
                    <a:gd name="connsiteX6" fmla="*/ 135008 w 475563"/>
                    <a:gd name="connsiteY6" fmla="*/ 156120 h 443933"/>
                    <a:gd name="connsiteX7" fmla="*/ 91748 w 475563"/>
                    <a:gd name="connsiteY7" fmla="*/ 126716 h 443933"/>
                    <a:gd name="connsiteX8" fmla="*/ 133061 w 475563"/>
                    <a:gd name="connsiteY8" fmla="*/ 73768 h 443933"/>
                    <a:gd name="connsiteX9" fmla="*/ 176143 w 475563"/>
                    <a:gd name="connsiteY9" fmla="*/ 102693 h 443933"/>
                    <a:gd name="connsiteX10" fmla="*/ 135008 w 475563"/>
                    <a:gd name="connsiteY10" fmla="*/ 156120 h 443933"/>
                    <a:gd name="connsiteX11" fmla="*/ 32911 w 475563"/>
                    <a:gd name="connsiteY11" fmla="*/ 83048 h 443933"/>
                    <a:gd name="connsiteX12" fmla="*/ 0 w 475563"/>
                    <a:gd name="connsiteY12" fmla="*/ 54413 h 443933"/>
                    <a:gd name="connsiteX13" fmla="*/ 39466 w 475563"/>
                    <a:gd name="connsiteY13" fmla="*/ 0 h 443933"/>
                    <a:gd name="connsiteX14" fmla="*/ 72863 w 475563"/>
                    <a:gd name="connsiteY14" fmla="*/ 29488 h 443933"/>
                    <a:gd name="connsiteX15" fmla="*/ 32911 w 475563"/>
                    <a:gd name="connsiteY15" fmla="*/ 83048 h 443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5563" h="443933">
                      <a:moveTo>
                        <a:pt x="475564" y="356783"/>
                      </a:moveTo>
                      <a:lnTo>
                        <a:pt x="475465" y="357474"/>
                      </a:lnTo>
                      <a:cubicBezTo>
                        <a:pt x="470870" y="388077"/>
                        <a:pt x="462152" y="417068"/>
                        <a:pt x="449972" y="443933"/>
                      </a:cubicBezTo>
                      <a:cubicBezTo>
                        <a:pt x="463439" y="378617"/>
                        <a:pt x="317468" y="275861"/>
                        <a:pt x="198306" y="197532"/>
                      </a:cubicBezTo>
                      <a:cubicBezTo>
                        <a:pt x="211989" y="178663"/>
                        <a:pt x="225713" y="160897"/>
                        <a:pt x="239602" y="143894"/>
                      </a:cubicBezTo>
                      <a:cubicBezTo>
                        <a:pt x="400265" y="249347"/>
                        <a:pt x="465976" y="308303"/>
                        <a:pt x="475563" y="356783"/>
                      </a:cubicBezTo>
                      <a:close/>
                      <a:moveTo>
                        <a:pt x="135008" y="156120"/>
                      </a:moveTo>
                      <a:cubicBezTo>
                        <a:pt x="119474" y="145814"/>
                        <a:pt x="105064" y="136025"/>
                        <a:pt x="91748" y="126716"/>
                      </a:cubicBezTo>
                      <a:cubicBezTo>
                        <a:pt x="104848" y="109235"/>
                        <a:pt x="118631" y="91575"/>
                        <a:pt x="133061" y="73768"/>
                      </a:cubicBezTo>
                      <a:cubicBezTo>
                        <a:pt x="147591" y="83801"/>
                        <a:pt x="162232" y="93572"/>
                        <a:pt x="176143" y="102693"/>
                      </a:cubicBezTo>
                      <a:cubicBezTo>
                        <a:pt x="162261" y="119713"/>
                        <a:pt x="148578" y="137426"/>
                        <a:pt x="135008" y="156120"/>
                      </a:cubicBezTo>
                      <a:close/>
                      <a:moveTo>
                        <a:pt x="32911" y="83048"/>
                      </a:moveTo>
                      <a:cubicBezTo>
                        <a:pt x="20099" y="72760"/>
                        <a:pt x="9147" y="63240"/>
                        <a:pt x="0" y="54413"/>
                      </a:cubicBezTo>
                      <a:cubicBezTo>
                        <a:pt x="12449" y="36438"/>
                        <a:pt x="25616" y="18284"/>
                        <a:pt x="39466" y="0"/>
                      </a:cubicBezTo>
                      <a:cubicBezTo>
                        <a:pt x="48556" y="9208"/>
                        <a:pt x="59996" y="19181"/>
                        <a:pt x="72863" y="29488"/>
                      </a:cubicBezTo>
                      <a:cubicBezTo>
                        <a:pt x="58828" y="47529"/>
                        <a:pt x="45508" y="65393"/>
                        <a:pt x="32911" y="83048"/>
                      </a:cubicBezTo>
                      <a:close/>
                    </a:path>
                  </a:pathLst>
                </a:custGeom>
                <a:solidFill>
                  <a:srgbClr val="0A47C2"/>
                </a:solidFill>
                <a:ln w="9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5609" name="Полилиния: фигура 15608">
                <a:extLst>
                  <a:ext uri="{FF2B5EF4-FFF2-40B4-BE49-F238E27FC236}">
                    <a16:creationId xmlns:a16="http://schemas.microsoft.com/office/drawing/2014/main" id="{A03420F8-6F5B-4C65-9672-4B8DA3B543EF}"/>
                  </a:ext>
                </a:extLst>
              </p:cNvPr>
              <p:cNvSpPr/>
              <p:nvPr/>
            </p:nvSpPr>
            <p:spPr>
              <a:xfrm>
                <a:off x="604852" y="665675"/>
                <a:ext cx="425318" cy="729994"/>
              </a:xfrm>
              <a:custGeom>
                <a:avLst/>
                <a:gdLst>
                  <a:gd name="connsiteX0" fmla="*/ 425317 w 425318"/>
                  <a:gd name="connsiteY0" fmla="*/ 49629 h 729994"/>
                  <a:gd name="connsiteX1" fmla="*/ 205730 w 425318"/>
                  <a:gd name="connsiteY1" fmla="*/ 293372 h 729994"/>
                  <a:gd name="connsiteX2" fmla="*/ 79656 w 425318"/>
                  <a:gd name="connsiteY2" fmla="*/ 652472 h 729994"/>
                  <a:gd name="connsiteX3" fmla="*/ 263886 w 425318"/>
                  <a:gd name="connsiteY3" fmla="*/ 720359 h 729994"/>
                  <a:gd name="connsiteX4" fmla="*/ 13167 w 425318"/>
                  <a:gd name="connsiteY4" fmla="*/ 652092 h 729994"/>
                  <a:gd name="connsiteX5" fmla="*/ 142305 w 425318"/>
                  <a:gd name="connsiteY5" fmla="*/ 252123 h 729994"/>
                  <a:gd name="connsiteX6" fmla="*/ 370506 w 425318"/>
                  <a:gd name="connsiteY6" fmla="*/ 0 h 729994"/>
                  <a:gd name="connsiteX7" fmla="*/ 425318 w 425318"/>
                  <a:gd name="connsiteY7" fmla="*/ 49629 h 72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5318" h="729994">
                    <a:moveTo>
                      <a:pt x="425317" y="49629"/>
                    </a:moveTo>
                    <a:cubicBezTo>
                      <a:pt x="341727" y="129686"/>
                      <a:pt x="273603" y="196838"/>
                      <a:pt x="205730" y="293372"/>
                    </a:cubicBezTo>
                    <a:cubicBezTo>
                      <a:pt x="90614" y="457109"/>
                      <a:pt x="47715" y="602519"/>
                      <a:pt x="79656" y="652472"/>
                    </a:cubicBezTo>
                    <a:cubicBezTo>
                      <a:pt x="124561" y="722702"/>
                      <a:pt x="216524" y="725725"/>
                      <a:pt x="263886" y="720359"/>
                    </a:cubicBezTo>
                    <a:cubicBezTo>
                      <a:pt x="200054" y="738642"/>
                      <a:pt x="64290" y="738317"/>
                      <a:pt x="13167" y="652092"/>
                    </a:cubicBezTo>
                    <a:cubicBezTo>
                      <a:pt x="-23747" y="589837"/>
                      <a:pt x="16229" y="431289"/>
                      <a:pt x="142305" y="252123"/>
                    </a:cubicBezTo>
                    <a:cubicBezTo>
                      <a:pt x="212018" y="153057"/>
                      <a:pt x="284153" y="81906"/>
                      <a:pt x="370506" y="0"/>
                    </a:cubicBezTo>
                    <a:lnTo>
                      <a:pt x="425318" y="49629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10" name="Полилиния: фигура 15609">
                <a:extLst>
                  <a:ext uri="{FF2B5EF4-FFF2-40B4-BE49-F238E27FC236}">
                    <a16:creationId xmlns:a16="http://schemas.microsoft.com/office/drawing/2014/main" id="{3EEFA81C-EC91-43E4-9664-84EF0A5AD9F7}"/>
                  </a:ext>
                </a:extLst>
              </p:cNvPr>
              <p:cNvSpPr/>
              <p:nvPr/>
            </p:nvSpPr>
            <p:spPr>
              <a:xfrm>
                <a:off x="506645" y="475204"/>
                <a:ext cx="529578" cy="812826"/>
              </a:xfrm>
              <a:custGeom>
                <a:avLst/>
                <a:gdLst>
                  <a:gd name="connsiteX0" fmla="*/ 529579 w 529578"/>
                  <a:gd name="connsiteY0" fmla="*/ 55823 h 812826"/>
                  <a:gd name="connsiteX1" fmla="*/ 37361 w 529578"/>
                  <a:gd name="connsiteY1" fmla="*/ 812827 h 812826"/>
                  <a:gd name="connsiteX2" fmla="*/ 30186 w 529578"/>
                  <a:gd name="connsiteY2" fmla="*/ 803948 h 812826"/>
                  <a:gd name="connsiteX3" fmla="*/ 473743 w 529578"/>
                  <a:gd name="connsiteY3" fmla="*/ 0 h 812826"/>
                  <a:gd name="connsiteX4" fmla="*/ 529579 w 529578"/>
                  <a:gd name="connsiteY4" fmla="*/ 55823 h 812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578" h="812826">
                    <a:moveTo>
                      <a:pt x="529579" y="55823"/>
                    </a:moveTo>
                    <a:cubicBezTo>
                      <a:pt x="206125" y="343056"/>
                      <a:pt x="11347" y="640348"/>
                      <a:pt x="37361" y="812827"/>
                    </a:cubicBezTo>
                    <a:cubicBezTo>
                      <a:pt x="34864" y="809967"/>
                      <a:pt x="32452" y="807022"/>
                      <a:pt x="30186" y="803948"/>
                    </a:cubicBezTo>
                    <a:cubicBezTo>
                      <a:pt x="-78392" y="657054"/>
                      <a:pt x="114318" y="323368"/>
                      <a:pt x="473743" y="0"/>
                    </a:cubicBezTo>
                    <a:lnTo>
                      <a:pt x="529579" y="55823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11" name="Полилиния: фигура 15610">
                <a:extLst>
                  <a:ext uri="{FF2B5EF4-FFF2-40B4-BE49-F238E27FC236}">
                    <a16:creationId xmlns:a16="http://schemas.microsoft.com/office/drawing/2014/main" id="{98326EA1-9766-4412-982E-EAFC0CC82B5C}"/>
                  </a:ext>
                </a:extLst>
              </p:cNvPr>
              <p:cNvSpPr/>
              <p:nvPr/>
            </p:nvSpPr>
            <p:spPr>
              <a:xfrm>
                <a:off x="460559" y="470185"/>
                <a:ext cx="404973" cy="666577"/>
              </a:xfrm>
              <a:custGeom>
                <a:avLst/>
                <a:gdLst>
                  <a:gd name="connsiteX0" fmla="*/ 404973 w 404973"/>
                  <a:gd name="connsiteY0" fmla="*/ 49990 h 666577"/>
                  <a:gd name="connsiteX1" fmla="*/ 7612 w 404973"/>
                  <a:gd name="connsiteY1" fmla="*/ 666578 h 666577"/>
                  <a:gd name="connsiteX2" fmla="*/ 355279 w 404973"/>
                  <a:gd name="connsiteY2" fmla="*/ 0 h 666577"/>
                  <a:gd name="connsiteX3" fmla="*/ 404974 w 404973"/>
                  <a:gd name="connsiteY3" fmla="*/ 49991 h 66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4973" h="666577">
                    <a:moveTo>
                      <a:pt x="404973" y="49990"/>
                    </a:moveTo>
                    <a:cubicBezTo>
                      <a:pt x="171000" y="274149"/>
                      <a:pt x="32602" y="507911"/>
                      <a:pt x="7612" y="666578"/>
                    </a:cubicBezTo>
                    <a:cubicBezTo>
                      <a:pt x="-33943" y="521727"/>
                      <a:pt x="96422" y="258824"/>
                      <a:pt x="355279" y="0"/>
                    </a:cubicBezTo>
                    <a:lnTo>
                      <a:pt x="404974" y="49991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12" name="Полилиния: фигура 15611">
                <a:extLst>
                  <a:ext uri="{FF2B5EF4-FFF2-40B4-BE49-F238E27FC236}">
                    <a16:creationId xmlns:a16="http://schemas.microsoft.com/office/drawing/2014/main" id="{02ADFCE3-9AAC-4D90-BEE9-1EDB7E4F2B00}"/>
                  </a:ext>
                </a:extLst>
              </p:cNvPr>
              <p:cNvSpPr/>
              <p:nvPr/>
            </p:nvSpPr>
            <p:spPr>
              <a:xfrm>
                <a:off x="939551" y="470244"/>
                <a:ext cx="104210" cy="104186"/>
              </a:xfrm>
              <a:custGeom>
                <a:avLst/>
                <a:gdLst>
                  <a:gd name="connsiteX0" fmla="*/ 0 w 104210"/>
                  <a:gd name="connsiteY0" fmla="*/ 0 h 104186"/>
                  <a:gd name="connsiteX1" fmla="*/ 104211 w 104210"/>
                  <a:gd name="connsiteY1" fmla="*/ 0 h 104186"/>
                  <a:gd name="connsiteX2" fmla="*/ 104211 w 104210"/>
                  <a:gd name="connsiteY2" fmla="*/ 104186 h 104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10" h="104186">
                    <a:moveTo>
                      <a:pt x="0" y="0"/>
                    </a:moveTo>
                    <a:lnTo>
                      <a:pt x="104211" y="0"/>
                    </a:lnTo>
                    <a:lnTo>
                      <a:pt x="104211" y="104186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13" name="Полилиния: фигура 15612">
                <a:extLst>
                  <a:ext uri="{FF2B5EF4-FFF2-40B4-BE49-F238E27FC236}">
                    <a16:creationId xmlns:a16="http://schemas.microsoft.com/office/drawing/2014/main" id="{EB13330B-CD1D-4F20-A521-D3DB4C6782BD}"/>
                  </a:ext>
                </a:extLst>
              </p:cNvPr>
              <p:cNvSpPr/>
              <p:nvPr/>
            </p:nvSpPr>
            <p:spPr>
              <a:xfrm>
                <a:off x="944546" y="646048"/>
                <a:ext cx="97785" cy="97762"/>
              </a:xfrm>
              <a:custGeom>
                <a:avLst/>
                <a:gdLst>
                  <a:gd name="connsiteX0" fmla="*/ 0 w 97785"/>
                  <a:gd name="connsiteY0" fmla="*/ 0 h 97762"/>
                  <a:gd name="connsiteX1" fmla="*/ 97786 w 97785"/>
                  <a:gd name="connsiteY1" fmla="*/ 0 h 97762"/>
                  <a:gd name="connsiteX2" fmla="*/ 97786 w 97785"/>
                  <a:gd name="connsiteY2" fmla="*/ 97763 h 9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85" h="97762">
                    <a:moveTo>
                      <a:pt x="0" y="0"/>
                    </a:moveTo>
                    <a:lnTo>
                      <a:pt x="97786" y="0"/>
                    </a:lnTo>
                    <a:lnTo>
                      <a:pt x="97786" y="97763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14" name="Полилиния: фигура 15613">
                <a:extLst>
                  <a:ext uri="{FF2B5EF4-FFF2-40B4-BE49-F238E27FC236}">
                    <a16:creationId xmlns:a16="http://schemas.microsoft.com/office/drawing/2014/main" id="{FC1BBE1A-FAA9-4428-B056-F2407674751D}"/>
                  </a:ext>
                </a:extLst>
              </p:cNvPr>
              <p:cNvSpPr/>
              <p:nvPr/>
            </p:nvSpPr>
            <p:spPr>
              <a:xfrm>
                <a:off x="769054" y="470288"/>
                <a:ext cx="97785" cy="97762"/>
              </a:xfrm>
              <a:custGeom>
                <a:avLst/>
                <a:gdLst>
                  <a:gd name="connsiteX0" fmla="*/ 0 w 97785"/>
                  <a:gd name="connsiteY0" fmla="*/ 0 h 97762"/>
                  <a:gd name="connsiteX1" fmla="*/ 97786 w 97785"/>
                  <a:gd name="connsiteY1" fmla="*/ 0 h 97762"/>
                  <a:gd name="connsiteX2" fmla="*/ 97786 w 97785"/>
                  <a:gd name="connsiteY2" fmla="*/ 97763 h 9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85" h="97762">
                    <a:moveTo>
                      <a:pt x="0" y="0"/>
                    </a:moveTo>
                    <a:lnTo>
                      <a:pt x="97786" y="0"/>
                    </a:lnTo>
                    <a:lnTo>
                      <a:pt x="97786" y="97763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324" name="TextBox 15614">
              <a:extLst>
                <a:ext uri="{FF2B5EF4-FFF2-40B4-BE49-F238E27FC236}">
                  <a16:creationId xmlns:a16="http://schemas.microsoft.com/office/drawing/2014/main" id="{E5E4E388-A325-4D7A-BAF5-69C1453736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5701" y="627340"/>
              <a:ext cx="160973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898989"/>
                  </a:solidFill>
                  <a:latin typeface="PT Sans Narrow" pitchFamily="34" charset="-52"/>
                  <a:sym typeface="PT Sans Narrow" pitchFamily="34" charset="-52"/>
                </a:rPr>
                <a:t>ИНСТИТУТ ИССЛЕДОВАНИЙ</a:t>
              </a:r>
              <a:endParaRPr lang="en-US" altLang="ru-RU" sz="1000">
                <a:solidFill>
                  <a:srgbClr val="898989"/>
                </a:solidFill>
                <a:latin typeface="PT Sans Narrow" pitchFamily="34" charset="-52"/>
                <a:sym typeface="PT Sans Narrow" pitchFamily="34" charset="-5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898989"/>
                  </a:solidFill>
                  <a:latin typeface="PT Sans Narrow" pitchFamily="34" charset="-52"/>
                  <a:sym typeface="PT Sans Narrow" pitchFamily="34" charset="-52"/>
                </a:rPr>
                <a:t>ЭКОНОМИЧЕСКОЙ ПОЛИТИКИ</a:t>
              </a:r>
              <a:endParaRPr lang="en-US" altLang="ru-RU" sz="1000">
                <a:solidFill>
                  <a:srgbClr val="898989"/>
                </a:solidFill>
                <a:latin typeface="PT Sans Narrow" pitchFamily="34" charset="-52"/>
                <a:sym typeface="PT Sans Narrow" pitchFamily="34" charset="-5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898989"/>
                  </a:solidFill>
                  <a:latin typeface="PT Sans Narrow" pitchFamily="34" charset="-52"/>
                  <a:sym typeface="PT Sans Narrow" pitchFamily="34" charset="-52"/>
                </a:rPr>
                <a:t>КЫРГЫЗСКОЙ РЕСПУБЛИКИ</a:t>
              </a:r>
            </a:p>
          </p:txBody>
        </p:sp>
      </p:grpSp>
      <p:sp>
        <p:nvSpPr>
          <p:cNvPr id="13320" name="TextBox 15570">
            <a:extLst>
              <a:ext uri="{FF2B5EF4-FFF2-40B4-BE49-F238E27FC236}">
                <a16:creationId xmlns:a16="http://schemas.microsoft.com/office/drawing/2014/main" id="{C24E7AD0-9396-435E-A9BC-7309654C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2619375"/>
            <a:ext cx="11247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059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Транспортные коридоры в Центральной Азии: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059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новые возможности для Кыргызстана  </a:t>
            </a:r>
          </a:p>
        </p:txBody>
      </p:sp>
      <p:pic>
        <p:nvPicPr>
          <p:cNvPr id="13321" name="Рисунок 46">
            <a:extLst>
              <a:ext uri="{FF2B5EF4-FFF2-40B4-BE49-F238E27FC236}">
                <a16:creationId xmlns:a16="http://schemas.microsoft.com/office/drawing/2014/main" id="{1424902E-DE44-4C1C-B8E8-356CAC28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5263"/>
            <a:ext cx="596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F44643-A099-4EBB-BF8A-8797D457D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0" y="3819525"/>
            <a:ext cx="4191000" cy="2486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object 3">
            <a:extLst>
              <a:ext uri="{FF2B5EF4-FFF2-40B4-BE49-F238E27FC236}">
                <a16:creationId xmlns:a16="http://schemas.microsoft.com/office/drawing/2014/main" id="{832264BC-189A-4FEF-A06A-4A25FBAA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1270000"/>
            <a:ext cx="11695113" cy="45354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9460" name="object 4">
            <a:extLst>
              <a:ext uri="{FF2B5EF4-FFF2-40B4-BE49-F238E27FC236}">
                <a16:creationId xmlns:a16="http://schemas.microsoft.com/office/drawing/2014/main" id="{65F18933-A0FB-4D20-9047-2678F5796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970">
            <a:spAutoFit/>
          </a:bodyPr>
          <a:lstStyle>
            <a:lvl1pPr marL="38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13"/>
              </a:spcBef>
              <a:buFontTx/>
              <a:buNone/>
            </a:pPr>
            <a:fld id="{FDD01431-CB76-4EA6-9BE3-74D55F80CAEA}" type="slidenum">
              <a:rPr lang="ru-RU" altLang="ru-RU" sz="1400">
                <a:solidFill>
                  <a:srgbClr val="5A5A5A"/>
                </a:solidFill>
                <a:latin typeface="Verdana" panose="020B0604030504040204" pitchFamily="34" charset="0"/>
              </a:rPr>
              <a:pPr>
                <a:lnSpc>
                  <a:spcPct val="100000"/>
                </a:lnSpc>
                <a:spcBef>
                  <a:spcPts val="113"/>
                </a:spcBef>
                <a:buFontTx/>
                <a:buNone/>
              </a:pPr>
              <a:t>10</a:t>
            </a:fld>
            <a:endParaRPr lang="ru-RU" altLang="ru-RU" sz="1400">
              <a:solidFill>
                <a:srgbClr val="5A5A5A"/>
              </a:solidFill>
              <a:latin typeface="Verdana" panose="020B0604030504040204" pitchFamily="34" charset="0"/>
            </a:endParaRPr>
          </a:p>
        </p:txBody>
      </p:sp>
      <p:sp>
        <p:nvSpPr>
          <p:cNvPr id="19461" name="object 5">
            <a:extLst>
              <a:ext uri="{FF2B5EF4-FFF2-40B4-BE49-F238E27FC236}">
                <a16:creationId xmlns:a16="http://schemas.microsoft.com/office/drawing/2014/main" id="{2826977C-4C95-49DD-A1AE-753B05967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6438900"/>
            <a:ext cx="242728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800">
                <a:solidFill>
                  <a:srgbClr val="8888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Экономика Центральной Азии: новый взгляд</a:t>
            </a:r>
            <a:endParaRPr lang="ru-RU" altLang="ru-RU" sz="8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: скругленные углы 87">
            <a:extLst>
              <a:ext uri="{FF2B5EF4-FFF2-40B4-BE49-F238E27FC236}">
                <a16:creationId xmlns:a16="http://schemas.microsoft.com/office/drawing/2014/main" id="{1441EE3D-D2A6-473D-BD89-B3BFAB3F0A0D}"/>
              </a:ext>
            </a:extLst>
          </p:cNvPr>
          <p:cNvSpPr/>
          <p:nvPr/>
        </p:nvSpPr>
        <p:spPr bwMode="auto">
          <a:xfrm>
            <a:off x="0" y="136525"/>
            <a:ext cx="12166600" cy="706437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Регион меняется, его экономику нужно оценивать</a:t>
            </a:r>
            <a:r>
              <a:rPr kumimoji="0" lang="ru-RU" sz="3200" b="0" i="0" u="none" strike="noStrike" kern="1200" cap="none" spc="-6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по-новому</a:t>
            </a:r>
            <a:endParaRPr lang="ru-RU" altLang="ru-KG" sz="2400" dirty="0">
              <a:solidFill>
                <a:srgbClr val="0A47C2"/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>
            <a:extLst>
              <a:ext uri="{FF2B5EF4-FFF2-40B4-BE49-F238E27FC236}">
                <a16:creationId xmlns:a16="http://schemas.microsoft.com/office/drawing/2014/main" id="{065EF214-D7C5-435F-A1D6-DECDE5040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052513"/>
            <a:ext cx="5334000" cy="51546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484" name="object 10">
            <a:extLst>
              <a:ext uri="{FF2B5EF4-FFF2-40B4-BE49-F238E27FC236}">
                <a16:creationId xmlns:a16="http://schemas.microsoft.com/office/drawing/2014/main" id="{16B3DFD4-1B53-46DE-A4D8-FAFD15C42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555413" y="6391275"/>
            <a:ext cx="304800" cy="24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spAutoFit/>
          </a:bodyPr>
          <a:lstStyle>
            <a:lvl1pPr marL="38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3"/>
              </a:spcBef>
              <a:buFontTx/>
              <a:buNone/>
            </a:pPr>
            <a:fld id="{8ABB686D-B270-459D-98DE-A56B22E810D7}" type="slidenum">
              <a:rPr lang="ru-RU" altLang="ru-RU" sz="140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l">
                <a:lnSpc>
                  <a:spcPct val="100000"/>
                </a:lnSpc>
                <a:spcBef>
                  <a:spcPts val="113"/>
                </a:spcBef>
                <a:buFontTx/>
                <a:buNone/>
              </a:pPr>
              <a:t>11</a:t>
            </a:fld>
            <a:endParaRPr lang="ru-RU" altLang="ru-RU" sz="140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5" name="object 11">
            <a:extLst>
              <a:ext uri="{FF2B5EF4-FFF2-40B4-BE49-F238E27FC236}">
                <a16:creationId xmlns:a16="http://schemas.microsoft.com/office/drawing/2014/main" id="{AEECE456-B5B2-47BD-AC6B-C0D6260F7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6438900"/>
            <a:ext cx="242728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800">
                <a:solidFill>
                  <a:srgbClr val="8888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Экономика Центральной Азии: новый взгляд</a:t>
            </a:r>
            <a:endParaRPr lang="ru-RU" altLang="ru-RU" sz="8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6" name="object 4">
            <a:extLst>
              <a:ext uri="{FF2B5EF4-FFF2-40B4-BE49-F238E27FC236}">
                <a16:creationId xmlns:a16="http://schemas.microsoft.com/office/drawing/2014/main" id="{968254A7-7C35-44E7-B051-305F20409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9950" y="885825"/>
            <a:ext cx="5961063" cy="1520825"/>
          </a:xfrm>
        </p:spPr>
        <p:txBody>
          <a:bodyPr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altLang="ru-RU" sz="5400" b="1">
                <a:solidFill>
                  <a:srgbClr val="00B7E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4x </a:t>
            </a:r>
            <a:r>
              <a:rPr lang="ru-RU" altLang="ru-RU"/>
              <a:t>рост совокупного </a:t>
            </a:r>
            <a:r>
              <a:rPr lang="ru-RU" altLang="ru-RU" b="1">
                <a:solidFill>
                  <a:srgbClr val="00A8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ВВП </a:t>
            </a:r>
            <a:r>
              <a:rPr lang="ru-RU" altLang="ru-RU"/>
              <a:t>стран ЦА</a:t>
            </a:r>
            <a:endParaRPr lang="ru-RU" altLang="ru-RU" sz="5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7" name="object 5">
            <a:extLst>
              <a:ext uri="{FF2B5EF4-FFF2-40B4-BE49-F238E27FC236}">
                <a16:creationId xmlns:a16="http://schemas.microsoft.com/office/drawing/2014/main" id="{34B19F2D-6002-4996-8EC8-2D501A6A9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2166938"/>
            <a:ext cx="47894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24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438"/>
              </a:spcBef>
              <a:buFontTx/>
              <a:buNone/>
            </a:pPr>
            <a:r>
              <a:rPr lang="ru-RU" altLang="ru-RU" sz="2000" b="1">
                <a:solidFill>
                  <a:srgbClr val="00A8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реальном выражении </a:t>
            </a:r>
            <a:r>
              <a:rPr lang="ru-RU" altLang="ru-RU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2000 г.</a:t>
            </a:r>
          </a:p>
          <a:p>
            <a:pPr>
              <a:lnSpc>
                <a:spcPct val="100000"/>
              </a:lnSpc>
              <a:spcBef>
                <a:spcPts val="50"/>
              </a:spcBef>
              <a:buFontTx/>
              <a:buNone/>
            </a:pPr>
            <a:endParaRPr lang="ru-RU" altLang="ru-RU" sz="29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B7E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3x </a:t>
            </a:r>
            <a:r>
              <a:rPr lang="ru-RU" altLang="ru-RU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увеличение </a:t>
            </a:r>
            <a:r>
              <a:rPr lang="ru-RU" altLang="ru-RU" sz="2000" b="1">
                <a:solidFill>
                  <a:srgbClr val="00A8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ВВП по ППС</a:t>
            </a:r>
            <a:endParaRPr lang="ru-RU" altLang="ru-RU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3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душу населения с 2000 г.</a:t>
            </a:r>
          </a:p>
        </p:txBody>
      </p:sp>
      <p:sp>
        <p:nvSpPr>
          <p:cNvPr id="20488" name="object 6">
            <a:extLst>
              <a:ext uri="{FF2B5EF4-FFF2-40B4-BE49-F238E27FC236}">
                <a16:creationId xmlns:a16="http://schemas.microsoft.com/office/drawing/2014/main" id="{A4FE01DB-3D0F-4FA3-9572-A21D54EC5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4343400"/>
            <a:ext cx="21209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5400" b="1">
                <a:solidFill>
                  <a:srgbClr val="00B7E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6,2%</a:t>
            </a:r>
            <a:endParaRPr lang="ru-RU" altLang="ru-RU" sz="54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9" name="object 7">
            <a:extLst>
              <a:ext uri="{FF2B5EF4-FFF2-40B4-BE49-F238E27FC236}">
                <a16:creationId xmlns:a16="http://schemas.microsoft.com/office/drawing/2014/main" id="{3571C867-F399-4E80-9709-E46EFD29C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88" y="4775200"/>
            <a:ext cx="302577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2000" b="1">
                <a:solidFill>
                  <a:srgbClr val="00A8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среднегодовой темп</a:t>
            </a:r>
            <a:endParaRPr lang="ru-RU" altLang="ru-RU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90" name="object 8">
            <a:extLst>
              <a:ext uri="{FF2B5EF4-FFF2-40B4-BE49-F238E27FC236}">
                <a16:creationId xmlns:a16="http://schemas.microsoft.com/office/drawing/2014/main" id="{8ED91E27-2254-4019-9D65-AD6BC8A0D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5168900"/>
            <a:ext cx="57038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2000">
                <a:solidFill>
                  <a:srgbClr val="0021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роста экономик стран ЦА за последние 20  лет (мир – 2,6%, развивающиеcя – 5,3%).</a:t>
            </a:r>
            <a:endParaRPr lang="ru-RU" altLang="ru-RU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91" name="object 9">
            <a:extLst>
              <a:ext uri="{FF2B5EF4-FFF2-40B4-BE49-F238E27FC236}">
                <a16:creationId xmlns:a16="http://schemas.microsoft.com/office/drawing/2014/main" id="{84CF0148-BE8F-4F47-AC1E-22853CF2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55700"/>
            <a:ext cx="175418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ru-RU" altLang="ru-RU" sz="1200" b="1">
                <a:solidFill>
                  <a:srgbClr val="00A8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Реальный рост ВВП</a:t>
            </a:r>
            <a:endParaRPr lang="ru-RU" altLang="ru-RU" sz="12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87">
            <a:extLst>
              <a:ext uri="{FF2B5EF4-FFF2-40B4-BE49-F238E27FC236}">
                <a16:creationId xmlns:a16="http://schemas.microsoft.com/office/drawing/2014/main" id="{EDBE95B3-091B-4E1B-B682-6248E1FAB294}"/>
              </a:ext>
            </a:extLst>
          </p:cNvPr>
          <p:cNvSpPr/>
          <p:nvPr/>
        </p:nvSpPr>
        <p:spPr bwMode="auto">
          <a:xfrm>
            <a:off x="0" y="65089"/>
            <a:ext cx="12166600" cy="706437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Совокупный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ВВП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Центральной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Азии –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347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млрд</a:t>
            </a:r>
            <a:r>
              <a:rPr kumimoji="0" lang="ru-RU" sz="3200" b="0" i="0" u="none" strike="noStrike" kern="1200" cap="none" spc="-13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долл.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A47C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Рисунок 46">
            <a:extLst>
              <a:ext uri="{FF2B5EF4-FFF2-40B4-BE49-F238E27FC236}">
                <a16:creationId xmlns:a16="http://schemas.microsoft.com/office/drawing/2014/main" id="{38AE6B63-C124-439E-A20E-F9751308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9500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9">
            <a:extLst>
              <a:ext uri="{FF2B5EF4-FFF2-40B4-BE49-F238E27FC236}">
                <a16:creationId xmlns:a16="http://schemas.microsoft.com/office/drawing/2014/main" id="{47700867-1532-4D47-9E77-A44CD326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29206" y="169500"/>
            <a:ext cx="5318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614">
            <a:extLst>
              <a:ext uri="{FF2B5EF4-FFF2-40B4-BE49-F238E27FC236}">
                <a16:creationId xmlns:a16="http://schemas.microsoft.com/office/drawing/2014/main" id="{9A179D65-614F-4667-8EEA-DD6AE92CE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8306" y="98062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solidFill>
                <a:srgbClr val="000000"/>
              </a:solidFill>
              <a:latin typeface="PT Sans Narrow" pitchFamily="34" charset="-52"/>
              <a:sym typeface="PT Sans Narrow" pitchFamily="34" charset="-5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oogle Shape;168;p13">
            <a:extLst>
              <a:ext uri="{FF2B5EF4-FFF2-40B4-BE49-F238E27FC236}">
                <a16:creationId xmlns:a16="http://schemas.microsoft.com/office/drawing/2014/main" id="{30F4E207-068A-4F11-8317-EE9F7C2A80D1}"/>
              </a:ext>
            </a:extLst>
          </p:cNvPr>
          <p:cNvGrpSpPr>
            <a:grpSpLocks/>
          </p:cNvGrpSpPr>
          <p:nvPr/>
        </p:nvGrpSpPr>
        <p:grpSpPr bwMode="auto">
          <a:xfrm>
            <a:off x="534838" y="622047"/>
            <a:ext cx="11189934" cy="5795962"/>
            <a:chOff x="401215" y="614861"/>
            <a:chExt cx="11122924" cy="6256788"/>
          </a:xfrm>
        </p:grpSpPr>
        <p:pic>
          <p:nvPicPr>
            <p:cNvPr id="24597" name="Google Shape;169;p13">
              <a:extLst>
                <a:ext uri="{FF2B5EF4-FFF2-40B4-BE49-F238E27FC236}">
                  <a16:creationId xmlns:a16="http://schemas.microsoft.com/office/drawing/2014/main" id="{117AD744-FA20-46F0-9065-B1D84559A19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15" y="614861"/>
              <a:ext cx="11122924" cy="625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8" name="Google Shape;170;p13">
              <a:extLst>
                <a:ext uri="{FF2B5EF4-FFF2-40B4-BE49-F238E27FC236}">
                  <a16:creationId xmlns:a16="http://schemas.microsoft.com/office/drawing/2014/main" id="{351AF091-E3A5-4247-88E6-68A70B972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483" y="803727"/>
              <a:ext cx="1399449" cy="1090183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42719B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$</a:t>
              </a:r>
              <a:r>
                <a:rPr lang="en-US" altLang="ru-RU" sz="1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r>
                <a:rPr lang="ru-RU" altLang="ru-RU" sz="1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0,9 млрд. </a:t>
              </a:r>
            </a:p>
          </p:txBody>
        </p:sp>
        <p:sp>
          <p:nvSpPr>
            <p:cNvPr id="24599" name="Google Shape;171;p13">
              <a:extLst>
                <a:ext uri="{FF2B5EF4-FFF2-40B4-BE49-F238E27FC236}">
                  <a16:creationId xmlns:a16="http://schemas.microsoft.com/office/drawing/2014/main" id="{455D4D57-7F03-451F-8BB8-93CA2C8BA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826" y="2561646"/>
              <a:ext cx="1238480" cy="555245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42719B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$3,3 млрд.</a:t>
              </a:r>
            </a:p>
          </p:txBody>
        </p:sp>
        <p:sp>
          <p:nvSpPr>
            <p:cNvPr id="24600" name="Google Shape;172;p13">
              <a:extLst>
                <a:ext uri="{FF2B5EF4-FFF2-40B4-BE49-F238E27FC236}">
                  <a16:creationId xmlns:a16="http://schemas.microsoft.com/office/drawing/2014/main" id="{1CA87053-1ED2-419A-9446-8F2D379D6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531" y="5828281"/>
              <a:ext cx="1247753" cy="598789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42719B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$70,5 млрд.</a:t>
              </a:r>
            </a:p>
          </p:txBody>
        </p:sp>
        <p:sp>
          <p:nvSpPr>
            <p:cNvPr id="173" name="Google Shape;173;p13">
              <a:extLst>
                <a:ext uri="{FF2B5EF4-FFF2-40B4-BE49-F238E27FC236}">
                  <a16:creationId xmlns:a16="http://schemas.microsoft.com/office/drawing/2014/main" id="{CCD94FAD-82C3-4875-8BB1-CA40146A06D7}"/>
                </a:ext>
              </a:extLst>
            </p:cNvPr>
            <p:cNvSpPr/>
            <p:nvPr/>
          </p:nvSpPr>
          <p:spPr>
            <a:xfrm>
              <a:off x="4067832" y="5445835"/>
              <a:ext cx="680898" cy="558672"/>
            </a:xfrm>
            <a:custGeom>
              <a:avLst/>
              <a:gdLst/>
              <a:ahLst/>
              <a:cxnLst/>
              <a:rect l="l" t="t" r="r" b="b"/>
              <a:pathLst>
                <a:path w="682388" h="559558" extrusionOk="0">
                  <a:moveTo>
                    <a:pt x="0" y="0"/>
                  </a:moveTo>
                  <a:cubicBezTo>
                    <a:pt x="59140" y="110319"/>
                    <a:pt x="118281" y="220638"/>
                    <a:pt x="232012" y="313898"/>
                  </a:cubicBezTo>
                  <a:cubicBezTo>
                    <a:pt x="345743" y="407158"/>
                    <a:pt x="605051" y="518615"/>
                    <a:pt x="682388" y="559558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>
              <a:extLst>
                <a:ext uri="{FF2B5EF4-FFF2-40B4-BE49-F238E27FC236}">
                  <a16:creationId xmlns:a16="http://schemas.microsoft.com/office/drawing/2014/main" id="{AB134E3E-033A-428A-A528-47788FA6B6D1}"/>
                </a:ext>
              </a:extLst>
            </p:cNvPr>
            <p:cNvSpPr/>
            <p:nvPr/>
          </p:nvSpPr>
          <p:spPr>
            <a:xfrm>
              <a:off x="5608643" y="6345538"/>
              <a:ext cx="218974" cy="54839"/>
            </a:xfrm>
            <a:custGeom>
              <a:avLst/>
              <a:gdLst/>
              <a:ahLst/>
              <a:cxnLst/>
              <a:rect l="l" t="t" r="r" b="b"/>
              <a:pathLst>
                <a:path w="218364" h="54591" extrusionOk="0">
                  <a:moveTo>
                    <a:pt x="0" y="0"/>
                  </a:moveTo>
                  <a:lnTo>
                    <a:pt x="218364" y="54591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3" name="Google Shape;175;p13">
              <a:extLst>
                <a:ext uri="{FF2B5EF4-FFF2-40B4-BE49-F238E27FC236}">
                  <a16:creationId xmlns:a16="http://schemas.microsoft.com/office/drawing/2014/main" id="{8F858522-8F68-4082-86DD-E35BEEDF7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974" y="3364406"/>
              <a:ext cx="973911" cy="598788"/>
            </a:xfrm>
            <a:custGeom>
              <a:avLst/>
              <a:gdLst>
                <a:gd name="T0" fmla="*/ 348239 w 973911"/>
                <a:gd name="T1" fmla="*/ 571800 h 598788"/>
                <a:gd name="T2" fmla="*/ 512545 w 973911"/>
                <a:gd name="T3" fmla="*/ 419400 h 598788"/>
                <a:gd name="T4" fmla="*/ 567314 w 973911"/>
                <a:gd name="T5" fmla="*/ 397969 h 598788"/>
                <a:gd name="T6" fmla="*/ 695901 w 973911"/>
                <a:gd name="T7" fmla="*/ 326532 h 598788"/>
                <a:gd name="T8" fmla="*/ 826870 w 973911"/>
                <a:gd name="T9" fmla="*/ 290813 h 598788"/>
                <a:gd name="T10" fmla="*/ 900689 w 973911"/>
                <a:gd name="T11" fmla="*/ 209850 h 598788"/>
                <a:gd name="T12" fmla="*/ 972126 w 973911"/>
                <a:gd name="T13" fmla="*/ 157463 h 598788"/>
                <a:gd name="T14" fmla="*/ 938789 w 973911"/>
                <a:gd name="T15" fmla="*/ 86025 h 598788"/>
                <a:gd name="T16" fmla="*/ 836395 w 973911"/>
                <a:gd name="T17" fmla="*/ 21732 h 598788"/>
                <a:gd name="T18" fmla="*/ 724476 w 973911"/>
                <a:gd name="T19" fmla="*/ 5063 h 598788"/>
                <a:gd name="T20" fmla="*/ 600651 w 973911"/>
                <a:gd name="T21" fmla="*/ 16969 h 598788"/>
                <a:gd name="T22" fmla="*/ 541120 w 973911"/>
                <a:gd name="T23" fmla="*/ 28875 h 598788"/>
                <a:gd name="T24" fmla="*/ 445870 w 973911"/>
                <a:gd name="T25" fmla="*/ 19350 h 598788"/>
                <a:gd name="T26" fmla="*/ 386339 w 973911"/>
                <a:gd name="T27" fmla="*/ 300 h 598788"/>
                <a:gd name="T28" fmla="*/ 360145 w 973911"/>
                <a:gd name="T29" fmla="*/ 12207 h 598788"/>
                <a:gd name="T30" fmla="*/ 319664 w 973911"/>
                <a:gd name="T31" fmla="*/ 19350 h 598788"/>
                <a:gd name="T32" fmla="*/ 305376 w 973911"/>
                <a:gd name="T33" fmla="*/ 43163 h 598788"/>
                <a:gd name="T34" fmla="*/ 305376 w 973911"/>
                <a:gd name="T35" fmla="*/ 76500 h 598788"/>
                <a:gd name="T36" fmla="*/ 286326 w 973911"/>
                <a:gd name="T37" fmla="*/ 95550 h 598788"/>
                <a:gd name="T38" fmla="*/ 229176 w 973911"/>
                <a:gd name="T39" fmla="*/ 97932 h 598788"/>
                <a:gd name="T40" fmla="*/ 202982 w 973911"/>
                <a:gd name="T41" fmla="*/ 83644 h 598788"/>
                <a:gd name="T42" fmla="*/ 145832 w 973911"/>
                <a:gd name="T43" fmla="*/ 78882 h 598788"/>
                <a:gd name="T44" fmla="*/ 86301 w 973911"/>
                <a:gd name="T45" fmla="*/ 97932 h 598788"/>
                <a:gd name="T46" fmla="*/ 95826 w 973911"/>
                <a:gd name="T47" fmla="*/ 126507 h 598788"/>
                <a:gd name="T48" fmla="*/ 76776 w 973911"/>
                <a:gd name="T49" fmla="*/ 164607 h 598788"/>
                <a:gd name="T50" fmla="*/ 57726 w 973911"/>
                <a:gd name="T51" fmla="*/ 197944 h 598788"/>
                <a:gd name="T52" fmla="*/ 60107 w 973911"/>
                <a:gd name="T53" fmla="*/ 243188 h 598788"/>
                <a:gd name="T54" fmla="*/ 83920 w 973911"/>
                <a:gd name="T55" fmla="*/ 269382 h 598788"/>
                <a:gd name="T56" fmla="*/ 143451 w 973911"/>
                <a:gd name="T57" fmla="*/ 290813 h 598788"/>
                <a:gd name="T58" fmla="*/ 157739 w 973911"/>
                <a:gd name="T59" fmla="*/ 250332 h 598788"/>
                <a:gd name="T60" fmla="*/ 186314 w 973911"/>
                <a:gd name="T61" fmla="*/ 257475 h 598788"/>
                <a:gd name="T62" fmla="*/ 212507 w 973911"/>
                <a:gd name="T63" fmla="*/ 286050 h 598788"/>
                <a:gd name="T64" fmla="*/ 252989 w 973911"/>
                <a:gd name="T65" fmla="*/ 321769 h 598788"/>
                <a:gd name="T66" fmla="*/ 288707 w 973911"/>
                <a:gd name="T67" fmla="*/ 336057 h 598788"/>
                <a:gd name="T68" fmla="*/ 324426 w 973911"/>
                <a:gd name="T69" fmla="*/ 355107 h 598788"/>
                <a:gd name="T70" fmla="*/ 319664 w 973911"/>
                <a:gd name="T71" fmla="*/ 364632 h 598788"/>
                <a:gd name="T72" fmla="*/ 295851 w 973911"/>
                <a:gd name="T73" fmla="*/ 388444 h 598788"/>
                <a:gd name="T74" fmla="*/ 274420 w 973911"/>
                <a:gd name="T75" fmla="*/ 400350 h 598788"/>
                <a:gd name="T76" fmla="*/ 262514 w 973911"/>
                <a:gd name="T77" fmla="*/ 414638 h 598788"/>
                <a:gd name="T78" fmla="*/ 250607 w 973911"/>
                <a:gd name="T79" fmla="*/ 436069 h 598788"/>
                <a:gd name="T80" fmla="*/ 207745 w 973911"/>
                <a:gd name="T81" fmla="*/ 438450 h 598788"/>
                <a:gd name="T82" fmla="*/ 176789 w 973911"/>
                <a:gd name="T83" fmla="*/ 433688 h 598788"/>
                <a:gd name="T84" fmla="*/ 160120 w 973911"/>
                <a:gd name="T85" fmla="*/ 436069 h 598788"/>
                <a:gd name="T86" fmla="*/ 143451 w 973911"/>
                <a:gd name="T87" fmla="*/ 452738 h 598788"/>
                <a:gd name="T88" fmla="*/ 114876 w 973911"/>
                <a:gd name="T89" fmla="*/ 483694 h 598788"/>
                <a:gd name="T90" fmla="*/ 69632 w 973911"/>
                <a:gd name="T91" fmla="*/ 457500 h 598788"/>
                <a:gd name="T92" fmla="*/ 29151 w 973911"/>
                <a:gd name="T93" fmla="*/ 452738 h 598788"/>
                <a:gd name="T94" fmla="*/ 12482 w 973911"/>
                <a:gd name="T95" fmla="*/ 497982 h 598788"/>
                <a:gd name="T96" fmla="*/ 12482 w 973911"/>
                <a:gd name="T97" fmla="*/ 533700 h 598788"/>
                <a:gd name="T98" fmla="*/ 45820 w 973911"/>
                <a:gd name="T99" fmla="*/ 550369 h 598788"/>
                <a:gd name="T100" fmla="*/ 76776 w 973911"/>
                <a:gd name="T101" fmla="*/ 545607 h 598788"/>
                <a:gd name="T102" fmla="*/ 124401 w 973911"/>
                <a:gd name="T103" fmla="*/ 562275 h 598788"/>
                <a:gd name="T104" fmla="*/ 152976 w 973911"/>
                <a:gd name="T105" fmla="*/ 564657 h 5987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73911" h="598788" extrusionOk="0">
                  <a:moveTo>
                    <a:pt x="217270" y="536082"/>
                  </a:moveTo>
                  <a:cubicBezTo>
                    <a:pt x="235923" y="543226"/>
                    <a:pt x="252592" y="592041"/>
                    <a:pt x="274420" y="597994"/>
                  </a:cubicBezTo>
                  <a:cubicBezTo>
                    <a:pt x="296248" y="603947"/>
                    <a:pt x="321648" y="574578"/>
                    <a:pt x="348239" y="571800"/>
                  </a:cubicBezTo>
                  <a:cubicBezTo>
                    <a:pt x="374830" y="569022"/>
                    <a:pt x="415708" y="596406"/>
                    <a:pt x="433964" y="581325"/>
                  </a:cubicBezTo>
                  <a:cubicBezTo>
                    <a:pt x="452220" y="566244"/>
                    <a:pt x="444679" y="508300"/>
                    <a:pt x="457776" y="481313"/>
                  </a:cubicBezTo>
                  <a:cubicBezTo>
                    <a:pt x="470873" y="454326"/>
                    <a:pt x="504608" y="438053"/>
                    <a:pt x="512545" y="419400"/>
                  </a:cubicBezTo>
                  <a:cubicBezTo>
                    <a:pt x="520483" y="400747"/>
                    <a:pt x="501829" y="368600"/>
                    <a:pt x="505401" y="369394"/>
                  </a:cubicBezTo>
                  <a:cubicBezTo>
                    <a:pt x="508973" y="370188"/>
                    <a:pt x="523657" y="419401"/>
                    <a:pt x="533976" y="424163"/>
                  </a:cubicBezTo>
                  <a:cubicBezTo>
                    <a:pt x="544295" y="428925"/>
                    <a:pt x="553027" y="393603"/>
                    <a:pt x="567314" y="397969"/>
                  </a:cubicBezTo>
                  <a:cubicBezTo>
                    <a:pt x="581601" y="402335"/>
                    <a:pt x="601048" y="449166"/>
                    <a:pt x="619701" y="450357"/>
                  </a:cubicBezTo>
                  <a:cubicBezTo>
                    <a:pt x="638354" y="451548"/>
                    <a:pt x="666532" y="425750"/>
                    <a:pt x="679232" y="405113"/>
                  </a:cubicBezTo>
                  <a:cubicBezTo>
                    <a:pt x="691932" y="384476"/>
                    <a:pt x="680820" y="337248"/>
                    <a:pt x="695901" y="326532"/>
                  </a:cubicBezTo>
                  <a:cubicBezTo>
                    <a:pt x="710982" y="315816"/>
                    <a:pt x="750670" y="341613"/>
                    <a:pt x="769720" y="340819"/>
                  </a:cubicBezTo>
                  <a:cubicBezTo>
                    <a:pt x="788770" y="340025"/>
                    <a:pt x="800676" y="330103"/>
                    <a:pt x="810201" y="321769"/>
                  </a:cubicBezTo>
                  <a:cubicBezTo>
                    <a:pt x="819726" y="313435"/>
                    <a:pt x="822504" y="299544"/>
                    <a:pt x="826870" y="290813"/>
                  </a:cubicBezTo>
                  <a:cubicBezTo>
                    <a:pt x="831236" y="282082"/>
                    <a:pt x="831236" y="279304"/>
                    <a:pt x="836395" y="269382"/>
                  </a:cubicBezTo>
                  <a:cubicBezTo>
                    <a:pt x="841554" y="259460"/>
                    <a:pt x="847110" y="241204"/>
                    <a:pt x="857826" y="231282"/>
                  </a:cubicBezTo>
                  <a:cubicBezTo>
                    <a:pt x="868542" y="221360"/>
                    <a:pt x="887195" y="217391"/>
                    <a:pt x="900689" y="209850"/>
                  </a:cubicBezTo>
                  <a:cubicBezTo>
                    <a:pt x="914183" y="202309"/>
                    <a:pt x="929264" y="193182"/>
                    <a:pt x="938789" y="186038"/>
                  </a:cubicBezTo>
                  <a:cubicBezTo>
                    <a:pt x="948314" y="178894"/>
                    <a:pt x="952283" y="171750"/>
                    <a:pt x="957839" y="166988"/>
                  </a:cubicBezTo>
                  <a:cubicBezTo>
                    <a:pt x="963395" y="162226"/>
                    <a:pt x="969745" y="163813"/>
                    <a:pt x="972126" y="157463"/>
                  </a:cubicBezTo>
                  <a:cubicBezTo>
                    <a:pt x="974507" y="151113"/>
                    <a:pt x="974507" y="137222"/>
                    <a:pt x="972126" y="128888"/>
                  </a:cubicBezTo>
                  <a:cubicBezTo>
                    <a:pt x="969745" y="120554"/>
                    <a:pt x="963395" y="114601"/>
                    <a:pt x="957839" y="107457"/>
                  </a:cubicBezTo>
                  <a:cubicBezTo>
                    <a:pt x="952283" y="100313"/>
                    <a:pt x="947917" y="93169"/>
                    <a:pt x="938789" y="86025"/>
                  </a:cubicBezTo>
                  <a:cubicBezTo>
                    <a:pt x="929661" y="78881"/>
                    <a:pt x="914183" y="72531"/>
                    <a:pt x="903070" y="64594"/>
                  </a:cubicBezTo>
                  <a:cubicBezTo>
                    <a:pt x="891958" y="56656"/>
                    <a:pt x="883227" y="45544"/>
                    <a:pt x="872114" y="38400"/>
                  </a:cubicBezTo>
                  <a:cubicBezTo>
                    <a:pt x="861002" y="31256"/>
                    <a:pt x="847905" y="26495"/>
                    <a:pt x="836395" y="21732"/>
                  </a:cubicBezTo>
                  <a:cubicBezTo>
                    <a:pt x="824885" y="16969"/>
                    <a:pt x="815360" y="12206"/>
                    <a:pt x="803057" y="9825"/>
                  </a:cubicBezTo>
                  <a:cubicBezTo>
                    <a:pt x="790754" y="7444"/>
                    <a:pt x="762576" y="7444"/>
                    <a:pt x="762576" y="7444"/>
                  </a:cubicBezTo>
                  <a:cubicBezTo>
                    <a:pt x="749479" y="6650"/>
                    <a:pt x="737970" y="6254"/>
                    <a:pt x="724476" y="5063"/>
                  </a:cubicBezTo>
                  <a:cubicBezTo>
                    <a:pt x="710982" y="3872"/>
                    <a:pt x="696298" y="-1288"/>
                    <a:pt x="681614" y="300"/>
                  </a:cubicBezTo>
                  <a:cubicBezTo>
                    <a:pt x="666930" y="1887"/>
                    <a:pt x="649864" y="11810"/>
                    <a:pt x="636370" y="14588"/>
                  </a:cubicBezTo>
                  <a:cubicBezTo>
                    <a:pt x="622876" y="17366"/>
                    <a:pt x="610176" y="17763"/>
                    <a:pt x="600651" y="16969"/>
                  </a:cubicBezTo>
                  <a:cubicBezTo>
                    <a:pt x="591126" y="16175"/>
                    <a:pt x="585173" y="10222"/>
                    <a:pt x="579220" y="9825"/>
                  </a:cubicBezTo>
                  <a:cubicBezTo>
                    <a:pt x="573267" y="9428"/>
                    <a:pt x="571282" y="11413"/>
                    <a:pt x="564932" y="14588"/>
                  </a:cubicBezTo>
                  <a:cubicBezTo>
                    <a:pt x="558582" y="17763"/>
                    <a:pt x="550645" y="26494"/>
                    <a:pt x="541120" y="28875"/>
                  </a:cubicBezTo>
                  <a:cubicBezTo>
                    <a:pt x="531595" y="31256"/>
                    <a:pt x="520085" y="30065"/>
                    <a:pt x="507782" y="28875"/>
                  </a:cubicBezTo>
                  <a:cubicBezTo>
                    <a:pt x="495479" y="27685"/>
                    <a:pt x="477620" y="23319"/>
                    <a:pt x="467301" y="21732"/>
                  </a:cubicBezTo>
                  <a:cubicBezTo>
                    <a:pt x="456982" y="20144"/>
                    <a:pt x="452617" y="21334"/>
                    <a:pt x="445870" y="19350"/>
                  </a:cubicBezTo>
                  <a:cubicBezTo>
                    <a:pt x="439123" y="17366"/>
                    <a:pt x="432773" y="12603"/>
                    <a:pt x="426820" y="9825"/>
                  </a:cubicBezTo>
                  <a:cubicBezTo>
                    <a:pt x="420867" y="7047"/>
                    <a:pt x="416898" y="4269"/>
                    <a:pt x="410151" y="2682"/>
                  </a:cubicBezTo>
                  <a:cubicBezTo>
                    <a:pt x="403404" y="1094"/>
                    <a:pt x="392689" y="-494"/>
                    <a:pt x="386339" y="300"/>
                  </a:cubicBezTo>
                  <a:cubicBezTo>
                    <a:pt x="379989" y="1094"/>
                    <a:pt x="372051" y="7444"/>
                    <a:pt x="372051" y="7444"/>
                  </a:cubicBezTo>
                  <a:cubicBezTo>
                    <a:pt x="370067" y="8238"/>
                    <a:pt x="365304" y="11016"/>
                    <a:pt x="360145" y="12207"/>
                  </a:cubicBezTo>
                  <a:cubicBezTo>
                    <a:pt x="354986" y="13398"/>
                    <a:pt x="346651" y="14191"/>
                    <a:pt x="341095" y="14588"/>
                  </a:cubicBezTo>
                  <a:cubicBezTo>
                    <a:pt x="335539" y="14985"/>
                    <a:pt x="330379" y="13794"/>
                    <a:pt x="326807" y="14588"/>
                  </a:cubicBezTo>
                  <a:cubicBezTo>
                    <a:pt x="323235" y="15382"/>
                    <a:pt x="322839" y="17366"/>
                    <a:pt x="319664" y="19350"/>
                  </a:cubicBezTo>
                  <a:cubicBezTo>
                    <a:pt x="316489" y="21334"/>
                    <a:pt x="309741" y="24113"/>
                    <a:pt x="307757" y="26494"/>
                  </a:cubicBezTo>
                  <a:cubicBezTo>
                    <a:pt x="305773" y="28875"/>
                    <a:pt x="308154" y="30860"/>
                    <a:pt x="307757" y="33638"/>
                  </a:cubicBezTo>
                  <a:cubicBezTo>
                    <a:pt x="307360" y="36416"/>
                    <a:pt x="305773" y="38401"/>
                    <a:pt x="305376" y="43163"/>
                  </a:cubicBezTo>
                  <a:cubicBezTo>
                    <a:pt x="304979" y="47925"/>
                    <a:pt x="303789" y="58641"/>
                    <a:pt x="305376" y="62213"/>
                  </a:cubicBezTo>
                  <a:cubicBezTo>
                    <a:pt x="306964" y="65785"/>
                    <a:pt x="314901" y="62213"/>
                    <a:pt x="314901" y="64594"/>
                  </a:cubicBezTo>
                  <a:cubicBezTo>
                    <a:pt x="314901" y="66975"/>
                    <a:pt x="307360" y="74119"/>
                    <a:pt x="305376" y="76500"/>
                  </a:cubicBezTo>
                  <a:cubicBezTo>
                    <a:pt x="303392" y="78881"/>
                    <a:pt x="302995" y="78882"/>
                    <a:pt x="302995" y="78882"/>
                  </a:cubicBezTo>
                  <a:lnTo>
                    <a:pt x="291089" y="90788"/>
                  </a:lnTo>
                  <a:cubicBezTo>
                    <a:pt x="288311" y="93566"/>
                    <a:pt x="289104" y="94756"/>
                    <a:pt x="286326" y="95550"/>
                  </a:cubicBezTo>
                  <a:cubicBezTo>
                    <a:pt x="283548" y="96344"/>
                    <a:pt x="280770" y="94359"/>
                    <a:pt x="274420" y="95550"/>
                  </a:cubicBezTo>
                  <a:cubicBezTo>
                    <a:pt x="268070" y="96741"/>
                    <a:pt x="255767" y="102297"/>
                    <a:pt x="248226" y="102694"/>
                  </a:cubicBezTo>
                  <a:cubicBezTo>
                    <a:pt x="240685" y="103091"/>
                    <a:pt x="233542" y="98726"/>
                    <a:pt x="229176" y="97932"/>
                  </a:cubicBezTo>
                  <a:cubicBezTo>
                    <a:pt x="224810" y="97138"/>
                    <a:pt x="225207" y="99123"/>
                    <a:pt x="222032" y="97932"/>
                  </a:cubicBezTo>
                  <a:cubicBezTo>
                    <a:pt x="218857" y="96741"/>
                    <a:pt x="213301" y="93169"/>
                    <a:pt x="210126" y="90788"/>
                  </a:cubicBezTo>
                  <a:cubicBezTo>
                    <a:pt x="206951" y="88407"/>
                    <a:pt x="206157" y="85231"/>
                    <a:pt x="202982" y="83644"/>
                  </a:cubicBezTo>
                  <a:cubicBezTo>
                    <a:pt x="199807" y="82057"/>
                    <a:pt x="195838" y="82057"/>
                    <a:pt x="191076" y="81263"/>
                  </a:cubicBezTo>
                  <a:cubicBezTo>
                    <a:pt x="186314" y="80469"/>
                    <a:pt x="181948" y="79279"/>
                    <a:pt x="174407" y="78882"/>
                  </a:cubicBezTo>
                  <a:cubicBezTo>
                    <a:pt x="166866" y="78485"/>
                    <a:pt x="152579" y="78485"/>
                    <a:pt x="145832" y="78882"/>
                  </a:cubicBezTo>
                  <a:cubicBezTo>
                    <a:pt x="139085" y="79279"/>
                    <a:pt x="139482" y="80469"/>
                    <a:pt x="133926" y="81263"/>
                  </a:cubicBezTo>
                  <a:cubicBezTo>
                    <a:pt x="128370" y="82057"/>
                    <a:pt x="120432" y="80866"/>
                    <a:pt x="112495" y="83644"/>
                  </a:cubicBezTo>
                  <a:cubicBezTo>
                    <a:pt x="104558" y="86422"/>
                    <a:pt x="91063" y="93963"/>
                    <a:pt x="86301" y="97932"/>
                  </a:cubicBezTo>
                  <a:cubicBezTo>
                    <a:pt x="81539" y="101901"/>
                    <a:pt x="83920" y="107457"/>
                    <a:pt x="83920" y="107457"/>
                  </a:cubicBezTo>
                  <a:cubicBezTo>
                    <a:pt x="83126" y="110632"/>
                    <a:pt x="79555" y="113807"/>
                    <a:pt x="81539" y="116982"/>
                  </a:cubicBezTo>
                  <a:cubicBezTo>
                    <a:pt x="83523" y="120157"/>
                    <a:pt x="93048" y="124523"/>
                    <a:pt x="95826" y="126507"/>
                  </a:cubicBezTo>
                  <a:cubicBezTo>
                    <a:pt x="98604" y="128491"/>
                    <a:pt x="99398" y="125316"/>
                    <a:pt x="98207" y="128888"/>
                  </a:cubicBezTo>
                  <a:cubicBezTo>
                    <a:pt x="97016" y="132460"/>
                    <a:pt x="92254" y="141985"/>
                    <a:pt x="88682" y="147938"/>
                  </a:cubicBezTo>
                  <a:cubicBezTo>
                    <a:pt x="85110" y="153891"/>
                    <a:pt x="79554" y="159448"/>
                    <a:pt x="76776" y="164607"/>
                  </a:cubicBezTo>
                  <a:cubicBezTo>
                    <a:pt x="73998" y="169766"/>
                    <a:pt x="73998" y="175719"/>
                    <a:pt x="72014" y="178894"/>
                  </a:cubicBezTo>
                  <a:cubicBezTo>
                    <a:pt x="70030" y="182069"/>
                    <a:pt x="67251" y="180482"/>
                    <a:pt x="64870" y="183657"/>
                  </a:cubicBezTo>
                  <a:cubicBezTo>
                    <a:pt x="62489" y="186832"/>
                    <a:pt x="60107" y="192388"/>
                    <a:pt x="57726" y="197944"/>
                  </a:cubicBezTo>
                  <a:cubicBezTo>
                    <a:pt x="55345" y="203500"/>
                    <a:pt x="53360" y="211438"/>
                    <a:pt x="50582" y="216994"/>
                  </a:cubicBezTo>
                  <a:cubicBezTo>
                    <a:pt x="47804" y="222550"/>
                    <a:pt x="39470" y="226916"/>
                    <a:pt x="41057" y="231282"/>
                  </a:cubicBezTo>
                  <a:cubicBezTo>
                    <a:pt x="42644" y="235648"/>
                    <a:pt x="58916" y="239219"/>
                    <a:pt x="60107" y="243188"/>
                  </a:cubicBezTo>
                  <a:cubicBezTo>
                    <a:pt x="61298" y="247157"/>
                    <a:pt x="44232" y="251919"/>
                    <a:pt x="48201" y="255094"/>
                  </a:cubicBezTo>
                  <a:cubicBezTo>
                    <a:pt x="52170" y="258269"/>
                    <a:pt x="77967" y="259857"/>
                    <a:pt x="83920" y="262238"/>
                  </a:cubicBezTo>
                  <a:cubicBezTo>
                    <a:pt x="89873" y="264619"/>
                    <a:pt x="82332" y="267398"/>
                    <a:pt x="83920" y="269382"/>
                  </a:cubicBezTo>
                  <a:cubicBezTo>
                    <a:pt x="85507" y="271366"/>
                    <a:pt x="88683" y="272557"/>
                    <a:pt x="93445" y="274144"/>
                  </a:cubicBezTo>
                  <a:cubicBezTo>
                    <a:pt x="98207" y="275731"/>
                    <a:pt x="104161" y="276129"/>
                    <a:pt x="112495" y="278907"/>
                  </a:cubicBezTo>
                  <a:cubicBezTo>
                    <a:pt x="120829" y="281685"/>
                    <a:pt x="136704" y="289225"/>
                    <a:pt x="143451" y="290813"/>
                  </a:cubicBezTo>
                  <a:cubicBezTo>
                    <a:pt x="150198" y="292400"/>
                    <a:pt x="150595" y="293194"/>
                    <a:pt x="152976" y="288432"/>
                  </a:cubicBezTo>
                  <a:cubicBezTo>
                    <a:pt x="155357" y="283670"/>
                    <a:pt x="156945" y="268588"/>
                    <a:pt x="157739" y="262238"/>
                  </a:cubicBezTo>
                  <a:cubicBezTo>
                    <a:pt x="158533" y="255888"/>
                    <a:pt x="156549" y="254698"/>
                    <a:pt x="157739" y="250332"/>
                  </a:cubicBezTo>
                  <a:cubicBezTo>
                    <a:pt x="158929" y="245966"/>
                    <a:pt x="161310" y="236441"/>
                    <a:pt x="164882" y="236044"/>
                  </a:cubicBezTo>
                  <a:cubicBezTo>
                    <a:pt x="168454" y="235647"/>
                    <a:pt x="175598" y="244378"/>
                    <a:pt x="179170" y="247950"/>
                  </a:cubicBezTo>
                  <a:cubicBezTo>
                    <a:pt x="182742" y="251522"/>
                    <a:pt x="184726" y="253903"/>
                    <a:pt x="186314" y="257475"/>
                  </a:cubicBezTo>
                  <a:cubicBezTo>
                    <a:pt x="187902" y="261047"/>
                    <a:pt x="185520" y="266207"/>
                    <a:pt x="188695" y="269382"/>
                  </a:cubicBezTo>
                  <a:cubicBezTo>
                    <a:pt x="191870" y="272557"/>
                    <a:pt x="201395" y="273747"/>
                    <a:pt x="205364" y="276525"/>
                  </a:cubicBezTo>
                  <a:cubicBezTo>
                    <a:pt x="209333" y="279303"/>
                    <a:pt x="208539" y="282478"/>
                    <a:pt x="212507" y="286050"/>
                  </a:cubicBezTo>
                  <a:cubicBezTo>
                    <a:pt x="216475" y="289622"/>
                    <a:pt x="224414" y="294385"/>
                    <a:pt x="229176" y="297957"/>
                  </a:cubicBezTo>
                  <a:cubicBezTo>
                    <a:pt x="233938" y="301529"/>
                    <a:pt x="237113" y="303513"/>
                    <a:pt x="241082" y="307482"/>
                  </a:cubicBezTo>
                  <a:cubicBezTo>
                    <a:pt x="245051" y="311451"/>
                    <a:pt x="249020" y="318991"/>
                    <a:pt x="252989" y="321769"/>
                  </a:cubicBezTo>
                  <a:cubicBezTo>
                    <a:pt x="256958" y="324547"/>
                    <a:pt x="258942" y="322562"/>
                    <a:pt x="264895" y="324150"/>
                  </a:cubicBezTo>
                  <a:cubicBezTo>
                    <a:pt x="270848" y="325737"/>
                    <a:pt x="284738" y="329310"/>
                    <a:pt x="288707" y="331294"/>
                  </a:cubicBezTo>
                  <a:cubicBezTo>
                    <a:pt x="292676" y="333278"/>
                    <a:pt x="286723" y="334866"/>
                    <a:pt x="288707" y="336057"/>
                  </a:cubicBezTo>
                  <a:cubicBezTo>
                    <a:pt x="290691" y="337248"/>
                    <a:pt x="296248" y="337248"/>
                    <a:pt x="300614" y="338438"/>
                  </a:cubicBezTo>
                  <a:cubicBezTo>
                    <a:pt x="304980" y="339628"/>
                    <a:pt x="310932" y="340422"/>
                    <a:pt x="314901" y="343200"/>
                  </a:cubicBezTo>
                  <a:cubicBezTo>
                    <a:pt x="318870" y="345978"/>
                    <a:pt x="322442" y="352329"/>
                    <a:pt x="324426" y="355107"/>
                  </a:cubicBezTo>
                  <a:cubicBezTo>
                    <a:pt x="326410" y="357885"/>
                    <a:pt x="327601" y="358281"/>
                    <a:pt x="326807" y="359869"/>
                  </a:cubicBezTo>
                  <a:cubicBezTo>
                    <a:pt x="326013" y="361456"/>
                    <a:pt x="319664" y="364632"/>
                    <a:pt x="319664" y="364632"/>
                  </a:cubicBezTo>
                  <a:cubicBezTo>
                    <a:pt x="318473" y="367410"/>
                    <a:pt x="314108" y="377728"/>
                    <a:pt x="312520" y="381300"/>
                  </a:cubicBezTo>
                  <a:cubicBezTo>
                    <a:pt x="310933" y="384872"/>
                    <a:pt x="312917" y="384872"/>
                    <a:pt x="310139" y="386063"/>
                  </a:cubicBezTo>
                  <a:cubicBezTo>
                    <a:pt x="307361" y="387254"/>
                    <a:pt x="300217" y="388047"/>
                    <a:pt x="295851" y="388444"/>
                  </a:cubicBezTo>
                  <a:cubicBezTo>
                    <a:pt x="291485" y="388841"/>
                    <a:pt x="283945" y="388444"/>
                    <a:pt x="283945" y="388444"/>
                  </a:cubicBezTo>
                  <a:cubicBezTo>
                    <a:pt x="280373" y="388444"/>
                    <a:pt x="276008" y="386460"/>
                    <a:pt x="274420" y="388444"/>
                  </a:cubicBezTo>
                  <a:cubicBezTo>
                    <a:pt x="272833" y="390428"/>
                    <a:pt x="274023" y="396381"/>
                    <a:pt x="274420" y="400350"/>
                  </a:cubicBezTo>
                  <a:cubicBezTo>
                    <a:pt x="274817" y="404319"/>
                    <a:pt x="276404" y="409876"/>
                    <a:pt x="276801" y="412257"/>
                  </a:cubicBezTo>
                  <a:cubicBezTo>
                    <a:pt x="277198" y="414638"/>
                    <a:pt x="279182" y="414241"/>
                    <a:pt x="276801" y="414638"/>
                  </a:cubicBezTo>
                  <a:cubicBezTo>
                    <a:pt x="274420" y="415035"/>
                    <a:pt x="262514" y="414638"/>
                    <a:pt x="262514" y="414638"/>
                  </a:cubicBezTo>
                  <a:cubicBezTo>
                    <a:pt x="258942" y="414638"/>
                    <a:pt x="256957" y="413447"/>
                    <a:pt x="255370" y="414638"/>
                  </a:cubicBezTo>
                  <a:cubicBezTo>
                    <a:pt x="253783" y="415829"/>
                    <a:pt x="253783" y="418210"/>
                    <a:pt x="252989" y="421782"/>
                  </a:cubicBezTo>
                  <a:cubicBezTo>
                    <a:pt x="252195" y="425354"/>
                    <a:pt x="252988" y="432100"/>
                    <a:pt x="250607" y="436069"/>
                  </a:cubicBezTo>
                  <a:cubicBezTo>
                    <a:pt x="248226" y="440038"/>
                    <a:pt x="242273" y="444006"/>
                    <a:pt x="238701" y="445594"/>
                  </a:cubicBezTo>
                  <a:cubicBezTo>
                    <a:pt x="235129" y="447181"/>
                    <a:pt x="234335" y="446785"/>
                    <a:pt x="229176" y="445594"/>
                  </a:cubicBezTo>
                  <a:cubicBezTo>
                    <a:pt x="224017" y="444403"/>
                    <a:pt x="211714" y="440434"/>
                    <a:pt x="207745" y="438450"/>
                  </a:cubicBezTo>
                  <a:cubicBezTo>
                    <a:pt x="203776" y="436466"/>
                    <a:pt x="208539" y="434482"/>
                    <a:pt x="205364" y="433688"/>
                  </a:cubicBezTo>
                  <a:cubicBezTo>
                    <a:pt x="202189" y="432894"/>
                    <a:pt x="188695" y="433688"/>
                    <a:pt x="188695" y="433688"/>
                  </a:cubicBezTo>
                  <a:cubicBezTo>
                    <a:pt x="183933" y="433688"/>
                    <a:pt x="179567" y="434482"/>
                    <a:pt x="176789" y="433688"/>
                  </a:cubicBezTo>
                  <a:cubicBezTo>
                    <a:pt x="174011" y="432894"/>
                    <a:pt x="174010" y="429719"/>
                    <a:pt x="172026" y="428925"/>
                  </a:cubicBezTo>
                  <a:cubicBezTo>
                    <a:pt x="170041" y="428131"/>
                    <a:pt x="166866" y="427734"/>
                    <a:pt x="164882" y="428925"/>
                  </a:cubicBezTo>
                  <a:cubicBezTo>
                    <a:pt x="162898" y="430116"/>
                    <a:pt x="162104" y="432497"/>
                    <a:pt x="160120" y="436069"/>
                  </a:cubicBezTo>
                  <a:cubicBezTo>
                    <a:pt x="158136" y="439641"/>
                    <a:pt x="152976" y="450357"/>
                    <a:pt x="152976" y="450357"/>
                  </a:cubicBezTo>
                  <a:cubicBezTo>
                    <a:pt x="151389" y="450754"/>
                    <a:pt x="145435" y="450357"/>
                    <a:pt x="143451" y="452738"/>
                  </a:cubicBezTo>
                  <a:cubicBezTo>
                    <a:pt x="141467" y="455119"/>
                    <a:pt x="143451" y="461072"/>
                    <a:pt x="141070" y="464644"/>
                  </a:cubicBezTo>
                  <a:cubicBezTo>
                    <a:pt x="138689" y="468216"/>
                    <a:pt x="133530" y="470994"/>
                    <a:pt x="129164" y="474169"/>
                  </a:cubicBezTo>
                  <a:cubicBezTo>
                    <a:pt x="124798" y="477344"/>
                    <a:pt x="120035" y="482900"/>
                    <a:pt x="114876" y="483694"/>
                  </a:cubicBezTo>
                  <a:cubicBezTo>
                    <a:pt x="109716" y="484488"/>
                    <a:pt x="102969" y="481710"/>
                    <a:pt x="98207" y="478932"/>
                  </a:cubicBezTo>
                  <a:cubicBezTo>
                    <a:pt x="93444" y="476154"/>
                    <a:pt x="91063" y="470597"/>
                    <a:pt x="86301" y="467025"/>
                  </a:cubicBezTo>
                  <a:cubicBezTo>
                    <a:pt x="81539" y="463453"/>
                    <a:pt x="76379" y="459881"/>
                    <a:pt x="69632" y="457500"/>
                  </a:cubicBezTo>
                  <a:cubicBezTo>
                    <a:pt x="62885" y="455119"/>
                    <a:pt x="45820" y="452738"/>
                    <a:pt x="45820" y="452738"/>
                  </a:cubicBezTo>
                  <a:cubicBezTo>
                    <a:pt x="43042" y="452738"/>
                    <a:pt x="32326" y="451944"/>
                    <a:pt x="29151" y="452738"/>
                  </a:cubicBezTo>
                  <a:cubicBezTo>
                    <a:pt x="25976" y="453532"/>
                    <a:pt x="28754" y="453134"/>
                    <a:pt x="26770" y="457500"/>
                  </a:cubicBezTo>
                  <a:cubicBezTo>
                    <a:pt x="24786" y="461866"/>
                    <a:pt x="19626" y="472185"/>
                    <a:pt x="17245" y="478932"/>
                  </a:cubicBezTo>
                  <a:cubicBezTo>
                    <a:pt x="14864" y="485679"/>
                    <a:pt x="15260" y="492426"/>
                    <a:pt x="12482" y="497982"/>
                  </a:cubicBezTo>
                  <a:cubicBezTo>
                    <a:pt x="9704" y="503538"/>
                    <a:pt x="2163" y="507507"/>
                    <a:pt x="576" y="512269"/>
                  </a:cubicBezTo>
                  <a:cubicBezTo>
                    <a:pt x="-1011" y="517031"/>
                    <a:pt x="973" y="522985"/>
                    <a:pt x="2957" y="526557"/>
                  </a:cubicBezTo>
                  <a:cubicBezTo>
                    <a:pt x="4941" y="530129"/>
                    <a:pt x="9704" y="530128"/>
                    <a:pt x="12482" y="533700"/>
                  </a:cubicBezTo>
                  <a:cubicBezTo>
                    <a:pt x="15260" y="537272"/>
                    <a:pt x="16848" y="544813"/>
                    <a:pt x="19626" y="547988"/>
                  </a:cubicBezTo>
                  <a:cubicBezTo>
                    <a:pt x="22404" y="551163"/>
                    <a:pt x="24785" y="552353"/>
                    <a:pt x="29151" y="552750"/>
                  </a:cubicBezTo>
                  <a:cubicBezTo>
                    <a:pt x="33517" y="553147"/>
                    <a:pt x="41058" y="553544"/>
                    <a:pt x="45820" y="550369"/>
                  </a:cubicBezTo>
                  <a:cubicBezTo>
                    <a:pt x="50582" y="547194"/>
                    <a:pt x="54948" y="536081"/>
                    <a:pt x="57726" y="533700"/>
                  </a:cubicBezTo>
                  <a:cubicBezTo>
                    <a:pt x="60504" y="531319"/>
                    <a:pt x="59314" y="534098"/>
                    <a:pt x="62489" y="536082"/>
                  </a:cubicBezTo>
                  <a:cubicBezTo>
                    <a:pt x="65664" y="538066"/>
                    <a:pt x="70823" y="543226"/>
                    <a:pt x="76776" y="545607"/>
                  </a:cubicBezTo>
                  <a:cubicBezTo>
                    <a:pt x="82729" y="547988"/>
                    <a:pt x="93048" y="548782"/>
                    <a:pt x="98207" y="550369"/>
                  </a:cubicBezTo>
                  <a:cubicBezTo>
                    <a:pt x="103366" y="551956"/>
                    <a:pt x="103366" y="553148"/>
                    <a:pt x="107732" y="555132"/>
                  </a:cubicBezTo>
                  <a:cubicBezTo>
                    <a:pt x="112098" y="557116"/>
                    <a:pt x="119639" y="559894"/>
                    <a:pt x="124401" y="562275"/>
                  </a:cubicBezTo>
                  <a:cubicBezTo>
                    <a:pt x="129163" y="564656"/>
                    <a:pt x="133132" y="567435"/>
                    <a:pt x="136307" y="569419"/>
                  </a:cubicBezTo>
                  <a:cubicBezTo>
                    <a:pt x="139482" y="571403"/>
                    <a:pt x="140673" y="574976"/>
                    <a:pt x="143451" y="574182"/>
                  </a:cubicBezTo>
                  <a:cubicBezTo>
                    <a:pt x="146229" y="573388"/>
                    <a:pt x="152976" y="564657"/>
                    <a:pt x="152976" y="564657"/>
                  </a:cubicBezTo>
                  <a:cubicBezTo>
                    <a:pt x="156151" y="561482"/>
                    <a:pt x="158135" y="558704"/>
                    <a:pt x="162501" y="555132"/>
                  </a:cubicBezTo>
                  <a:cubicBezTo>
                    <a:pt x="166867" y="551560"/>
                    <a:pt x="198617" y="528938"/>
                    <a:pt x="217270" y="536082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ru-RU"/>
            </a:p>
          </p:txBody>
        </p:sp>
        <p:sp>
          <p:nvSpPr>
            <p:cNvPr id="177" name="Google Shape;177;p13">
              <a:extLst>
                <a:ext uri="{FF2B5EF4-FFF2-40B4-BE49-F238E27FC236}">
                  <a16:creationId xmlns:a16="http://schemas.microsoft.com/office/drawing/2014/main" id="{7B5A0807-196D-4424-A352-C9FC24492FF6}"/>
                </a:ext>
              </a:extLst>
            </p:cNvPr>
            <p:cNvSpPr/>
            <p:nvPr/>
          </p:nvSpPr>
          <p:spPr>
            <a:xfrm>
              <a:off x="3596318" y="4907727"/>
              <a:ext cx="487498" cy="555245"/>
            </a:xfrm>
            <a:custGeom>
              <a:avLst/>
              <a:gdLst/>
              <a:ahLst/>
              <a:cxnLst/>
              <a:rect l="l" t="t" r="r" b="b"/>
              <a:pathLst>
                <a:path w="487680" h="556260" extrusionOk="0">
                  <a:moveTo>
                    <a:pt x="487680" y="556260"/>
                  </a:moveTo>
                  <a:cubicBezTo>
                    <a:pt x="295275" y="357505"/>
                    <a:pt x="102870" y="158750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3">
              <a:extLst>
                <a:ext uri="{FF2B5EF4-FFF2-40B4-BE49-F238E27FC236}">
                  <a16:creationId xmlns:a16="http://schemas.microsoft.com/office/drawing/2014/main" id="{B0213825-7548-40D5-BF03-713CEC5F6809}"/>
                </a:ext>
              </a:extLst>
            </p:cNvPr>
            <p:cNvSpPr/>
            <p:nvPr/>
          </p:nvSpPr>
          <p:spPr>
            <a:xfrm>
              <a:off x="3489229" y="4525568"/>
              <a:ext cx="107089" cy="366736"/>
            </a:xfrm>
            <a:custGeom>
              <a:avLst/>
              <a:gdLst/>
              <a:ahLst/>
              <a:cxnLst/>
              <a:rect l="l" t="t" r="r" b="b"/>
              <a:pathLst>
                <a:path w="107002" h="365760" extrusionOk="0">
                  <a:moveTo>
                    <a:pt x="107002" y="365760"/>
                  </a:moveTo>
                  <a:cubicBezTo>
                    <a:pt x="51122" y="219710"/>
                    <a:pt x="-4758" y="73660"/>
                    <a:pt x="322" y="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7" name="Google Shape;179;p13">
              <a:extLst>
                <a:ext uri="{FF2B5EF4-FFF2-40B4-BE49-F238E27FC236}">
                  <a16:creationId xmlns:a16="http://schemas.microsoft.com/office/drawing/2014/main" id="{334F826F-C5A9-4F75-A8EA-E7378AB4C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466" y="3644990"/>
              <a:ext cx="1399449" cy="828919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42719B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$1,49 трлн</a:t>
              </a:r>
              <a:r>
                <a:rPr lang="ru-RU" altLang="ru-RU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7" name="Прямоугольник: скругленные углы 87">
            <a:extLst>
              <a:ext uri="{FF2B5EF4-FFF2-40B4-BE49-F238E27FC236}">
                <a16:creationId xmlns:a16="http://schemas.microsoft.com/office/drawing/2014/main" id="{C0C9E25F-A17D-419C-86C9-97ADA5B62DC7}"/>
              </a:ext>
            </a:extLst>
          </p:cNvPr>
          <p:cNvSpPr/>
          <p:nvPr/>
        </p:nvSpPr>
        <p:spPr bwMode="auto">
          <a:xfrm>
            <a:off x="12700" y="7938"/>
            <a:ext cx="12166600" cy="709612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KG" sz="2400" b="1" dirty="0">
                <a:solidFill>
                  <a:srgbClr val="0A47C2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sym typeface="Arial" panose="020B0604020202020204" pitchFamily="34" charset="0"/>
              </a:rPr>
              <a:t>ТРАНСНАЦИОНАЛЬНЫЙ ЛОГИСТИЧЕСКИЙ ХАБ</a:t>
            </a:r>
            <a:endParaRPr lang="ru-RU" altLang="ru-KG" sz="2400" dirty="0">
              <a:solidFill>
                <a:srgbClr val="0A47C2"/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0" name="Google Shape;180;p13">
            <a:extLst>
              <a:ext uri="{FF2B5EF4-FFF2-40B4-BE49-F238E27FC236}">
                <a16:creationId xmlns:a16="http://schemas.microsoft.com/office/drawing/2014/main" id="{DF792897-54E1-432B-BC3D-052C740CB8B4}"/>
              </a:ext>
            </a:extLst>
          </p:cNvPr>
          <p:cNvSpPr txBox="1"/>
          <p:nvPr/>
        </p:nvSpPr>
        <p:spPr>
          <a:xfrm>
            <a:off x="549609" y="750480"/>
            <a:ext cx="2687367" cy="56651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ru-RU" altLang="ru-KG" sz="1050" b="1" dirty="0">
                <a:latin typeface="Arial" panose="020B0604020202020204" pitchFamily="34" charset="0"/>
                <a:cs typeface="Arial" panose="020B0604020202020204" pitchFamily="34" charset="0"/>
              </a:rPr>
              <a:t>Прогноз выручки</a:t>
            </a:r>
            <a:r>
              <a:rPr lang="ru-KG" sz="105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рынке электронной коммерции </a:t>
            </a:r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2023 г.</a:t>
            </a:r>
            <a:endParaRPr lang="ru-RU" sz="105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105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Statista Digital Market Outlook 202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ru-KG" altLang="ru-KG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7641D5-454F-4E05-BE57-844CA4D83A32}"/>
              </a:ext>
            </a:extLst>
          </p:cNvPr>
          <p:cNvSpPr/>
          <p:nvPr/>
        </p:nvSpPr>
        <p:spPr>
          <a:xfrm>
            <a:off x="12700" y="4518908"/>
            <a:ext cx="3572010" cy="233922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D827DE-B443-47E3-BDBD-E4585BDE06F4}"/>
              </a:ext>
            </a:extLst>
          </p:cNvPr>
          <p:cNvSpPr/>
          <p:nvPr/>
        </p:nvSpPr>
        <p:spPr>
          <a:xfrm>
            <a:off x="632196" y="4778627"/>
            <a:ext cx="2954338" cy="1843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Северный Евразийский коридор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Центральный коридор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Трансазиатский коридор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Коридор «Север – Юг»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Транскаспийский</a:t>
            </a: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маршрут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коридора «Север – Юг»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Западная ветвь коридора «Север – Юг»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Восточная ветвь коридора «Север – Юг»</a:t>
            </a:r>
            <a:endParaRPr lang="ru-RU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9856424-C3CF-4750-938A-9C8126A69D95}"/>
              </a:ext>
            </a:extLst>
          </p:cNvPr>
          <p:cNvCxnSpPr>
            <a:cxnSpLocks/>
          </p:cNvCxnSpPr>
          <p:nvPr/>
        </p:nvCxnSpPr>
        <p:spPr>
          <a:xfrm>
            <a:off x="282946" y="4964364"/>
            <a:ext cx="3492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59CA708-4CCB-4A8F-BFF9-747AB1E4ECD0}"/>
              </a:ext>
            </a:extLst>
          </p:cNvPr>
          <p:cNvCxnSpPr>
            <a:cxnSpLocks/>
          </p:cNvCxnSpPr>
          <p:nvPr/>
        </p:nvCxnSpPr>
        <p:spPr>
          <a:xfrm>
            <a:off x="281359" y="5221539"/>
            <a:ext cx="34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7A954E7-C0E9-4AD3-9240-EE5ACF61C25E}"/>
              </a:ext>
            </a:extLst>
          </p:cNvPr>
          <p:cNvCxnSpPr>
            <a:cxnSpLocks/>
          </p:cNvCxnSpPr>
          <p:nvPr/>
        </p:nvCxnSpPr>
        <p:spPr>
          <a:xfrm>
            <a:off x="281359" y="5459664"/>
            <a:ext cx="349250" cy="0"/>
          </a:xfrm>
          <a:prstGeom prst="line">
            <a:avLst/>
          </a:prstGeom>
          <a:ln w="38100">
            <a:solidFill>
              <a:srgbClr val="4BB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E9E0C8E-7DFC-4B91-9ADF-D8E351FEF5AF}"/>
              </a:ext>
            </a:extLst>
          </p:cNvPr>
          <p:cNvCxnSpPr>
            <a:cxnSpLocks/>
          </p:cNvCxnSpPr>
          <p:nvPr/>
        </p:nvCxnSpPr>
        <p:spPr>
          <a:xfrm>
            <a:off x="281359" y="5712077"/>
            <a:ext cx="349250" cy="0"/>
          </a:xfrm>
          <a:prstGeom prst="line">
            <a:avLst/>
          </a:prstGeom>
          <a:ln w="38100">
            <a:solidFill>
              <a:srgbClr val="FFD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F3EC5BE-05C0-4E47-AD63-3268971ADD9F}"/>
              </a:ext>
            </a:extLst>
          </p:cNvPr>
          <p:cNvCxnSpPr>
            <a:cxnSpLocks/>
          </p:cNvCxnSpPr>
          <p:nvPr/>
        </p:nvCxnSpPr>
        <p:spPr>
          <a:xfrm>
            <a:off x="281359" y="5912102"/>
            <a:ext cx="349250" cy="0"/>
          </a:xfrm>
          <a:prstGeom prst="line">
            <a:avLst/>
          </a:prstGeom>
          <a:ln w="38100">
            <a:solidFill>
              <a:srgbClr val="FFDD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79CB97A-5FB1-4241-B359-EFE72DA93CE2}"/>
              </a:ext>
            </a:extLst>
          </p:cNvPr>
          <p:cNvCxnSpPr>
            <a:cxnSpLocks/>
          </p:cNvCxnSpPr>
          <p:nvPr/>
        </p:nvCxnSpPr>
        <p:spPr>
          <a:xfrm>
            <a:off x="279771" y="6235952"/>
            <a:ext cx="349250" cy="0"/>
          </a:xfrm>
          <a:prstGeom prst="line">
            <a:avLst/>
          </a:prstGeom>
          <a:ln w="38100">
            <a:solidFill>
              <a:srgbClr val="D9598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1E85BFE3-DD6D-42D3-8BA8-D2714371F19E}"/>
              </a:ext>
            </a:extLst>
          </p:cNvPr>
          <p:cNvCxnSpPr>
            <a:cxnSpLocks/>
          </p:cNvCxnSpPr>
          <p:nvPr/>
        </p:nvCxnSpPr>
        <p:spPr>
          <a:xfrm>
            <a:off x="281359" y="6497889"/>
            <a:ext cx="349250" cy="0"/>
          </a:xfrm>
          <a:prstGeom prst="line">
            <a:avLst/>
          </a:prstGeom>
          <a:ln w="38100">
            <a:solidFill>
              <a:srgbClr val="735F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94" name="Рисунок 46">
            <a:extLst>
              <a:ext uri="{FF2B5EF4-FFF2-40B4-BE49-F238E27FC236}">
                <a16:creationId xmlns:a16="http://schemas.microsoft.com/office/drawing/2014/main" id="{2C0F77CB-C043-45D4-BD91-F4AAE177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80963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Рисунок 39">
            <a:extLst>
              <a:ext uri="{FF2B5EF4-FFF2-40B4-BE49-F238E27FC236}">
                <a16:creationId xmlns:a16="http://schemas.microsoft.com/office/drawing/2014/main" id="{5ACA4B0C-00CA-401F-83BB-5A1546D0A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39525" y="96838"/>
            <a:ext cx="5318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6" name="TextBox 15614">
            <a:extLst>
              <a:ext uri="{FF2B5EF4-FFF2-40B4-BE49-F238E27FC236}">
                <a16:creationId xmlns:a16="http://schemas.microsoft.com/office/drawing/2014/main" id="{4967E5A5-2A18-4790-AE8A-08CECB04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25" y="25400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latin typeface="PT Sans Narrow" pitchFamily="34" charset="-52"/>
              <a:sym typeface="PT Sans Narrow" pitchFamily="34" charset="-52"/>
            </a:endParaRPr>
          </a:p>
        </p:txBody>
      </p:sp>
      <p:sp>
        <p:nvSpPr>
          <p:cNvPr id="34" name="Google Shape;180;p13">
            <a:extLst>
              <a:ext uri="{FF2B5EF4-FFF2-40B4-BE49-F238E27FC236}">
                <a16:creationId xmlns:a16="http://schemas.microsoft.com/office/drawing/2014/main" id="{0DD93664-86BC-4BF2-82FC-D0D96B09C0DA}"/>
              </a:ext>
            </a:extLst>
          </p:cNvPr>
          <p:cNvSpPr txBox="1"/>
          <p:nvPr/>
        </p:nvSpPr>
        <p:spPr>
          <a:xfrm>
            <a:off x="7705026" y="4421941"/>
            <a:ext cx="4474274" cy="2339221"/>
          </a:xfrm>
          <a:prstGeom prst="rect">
            <a:avLst/>
          </a:prstGeom>
          <a:gradFill>
            <a:gsLst>
              <a:gs pos="0">
                <a:srgbClr val="4472C4">
                  <a:lumMod val="0"/>
                  <a:lumOff val="100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path path="circle">
              <a:fillToRect l="50000" t="-80000" r="50000" b="180000"/>
            </a:path>
          </a:gra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G" altLang="ru-KG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5" name="Picture 2" descr="Kyrgyzstan Maps &amp;amp; Facts - World Atlas">
            <a:extLst>
              <a:ext uri="{FF2B5EF4-FFF2-40B4-BE49-F238E27FC236}">
                <a16:creationId xmlns:a16="http://schemas.microsoft.com/office/drawing/2014/main" id="{42A8FD38-21B6-4540-A9E8-5FEE20CC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202" y="4937760"/>
            <a:ext cx="2557694" cy="154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5E463B0-229E-4158-AA3F-2D780A0B8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347" y="5024588"/>
            <a:ext cx="2114740" cy="140110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780608-FFAC-47F7-A63B-2E8CCD23D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7448" y="6061094"/>
            <a:ext cx="1335326" cy="3749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8ADFED4-9020-4BAA-BCBA-5AC837AF953D}"/>
              </a:ext>
            </a:extLst>
          </p:cNvPr>
          <p:cNvSpPr txBox="1"/>
          <p:nvPr/>
        </p:nvSpPr>
        <p:spPr>
          <a:xfrm>
            <a:off x="7833261" y="4474640"/>
            <a:ext cx="4207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БОНДОВЫХ СКЛАДОВ</a:t>
            </a:r>
            <a:endParaRPr lang="ru-RU" altLang="ru-RU" sz="16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Google Shape;171;p13">
            <a:extLst>
              <a:ext uri="{FF2B5EF4-FFF2-40B4-BE49-F238E27FC236}">
                <a16:creationId xmlns:a16="http://schemas.microsoft.com/office/drawing/2014/main" id="{C49C2F51-2583-48E3-9041-4BCD76898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379" y="3345304"/>
            <a:ext cx="759773" cy="309556"/>
          </a:xfrm>
          <a:prstGeom prst="ellipse">
            <a:avLst/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$490,5 млн.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: скругленные углы 87">
            <a:extLst>
              <a:ext uri="{FF2B5EF4-FFF2-40B4-BE49-F238E27FC236}">
                <a16:creationId xmlns:a16="http://schemas.microsoft.com/office/drawing/2014/main" id="{E1B046C6-20A0-4A6E-ABE2-BE98A1FF8E8F}"/>
              </a:ext>
            </a:extLst>
          </p:cNvPr>
          <p:cNvSpPr/>
          <p:nvPr/>
        </p:nvSpPr>
        <p:spPr bwMode="auto">
          <a:xfrm>
            <a:off x="0" y="4763"/>
            <a:ext cx="12166600" cy="711200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ЭЛЕКТРОННАЯ КОММЕРЦИЯ </a:t>
            </a:r>
          </a:p>
        </p:txBody>
      </p:sp>
      <p:pic>
        <p:nvPicPr>
          <p:cNvPr id="26627" name="object 3">
            <a:extLst>
              <a:ext uri="{FF2B5EF4-FFF2-40B4-BE49-F238E27FC236}">
                <a16:creationId xmlns:a16="http://schemas.microsoft.com/office/drawing/2014/main" id="{8F0DD8EF-3EBE-44B0-8995-EB61D039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/>
          <a:stretch>
            <a:fillRect/>
          </a:stretch>
        </p:blipFill>
        <p:spPr bwMode="auto">
          <a:xfrm>
            <a:off x="4667250" y="3836988"/>
            <a:ext cx="752475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ject 2">
            <a:extLst>
              <a:ext uri="{FF2B5EF4-FFF2-40B4-BE49-F238E27FC236}">
                <a16:creationId xmlns:a16="http://schemas.microsoft.com/office/drawing/2014/main" id="{433AF268-0EDD-4724-9161-CF14FECC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1512888"/>
            <a:ext cx="461486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bject 5">
            <a:extLst>
              <a:ext uri="{FF2B5EF4-FFF2-40B4-BE49-F238E27FC236}">
                <a16:creationId xmlns:a16="http://schemas.microsoft.com/office/drawing/2014/main" id="{9DFAF29E-4249-4122-BAAA-6A55399EBAB7}"/>
              </a:ext>
            </a:extLst>
          </p:cNvPr>
          <p:cNvSpPr txBox="1">
            <a:spLocks/>
          </p:cNvSpPr>
          <p:nvPr/>
        </p:nvSpPr>
        <p:spPr>
          <a:xfrm>
            <a:off x="6700838" y="3689350"/>
            <a:ext cx="5732462" cy="293688"/>
          </a:xfrm>
          <a:prstGeom prst="rect">
            <a:avLst/>
          </a:prstGeom>
        </p:spPr>
        <p:txBody>
          <a:bodyPr lIns="0" tIns="16933" rIns="0" bIns="0">
            <a:spAutoFit/>
          </a:bodyPr>
          <a:lstStyle>
            <a:lvl1pPr>
              <a:defRPr sz="2133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6933" marR="0" lvl="0" indent="0" algn="ctr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7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Динамика</a:t>
            </a:r>
            <a:r>
              <a:rPr kumimoji="0" lang="ru-RU" sz="18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ru-RU" sz="1800" b="1" i="0" u="none" strike="noStrike" kern="0" cap="none" spc="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роста</a:t>
            </a:r>
            <a:r>
              <a:rPr kumimoji="0" lang="ru-RU" sz="1800" b="1" i="0" u="none" strike="noStrike" kern="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ru-RU" sz="1800" b="1" i="0" u="none" strike="noStrike" kern="0" cap="none" spc="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интернет</a:t>
            </a:r>
            <a:r>
              <a:rPr kumimoji="0" lang="ru-RU" sz="1800" b="1" i="0" u="none" strike="noStrike" kern="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ru-RU" sz="1800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пользователей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630" name="object 9">
            <a:extLst>
              <a:ext uri="{FF2B5EF4-FFF2-40B4-BE49-F238E27FC236}">
                <a16:creationId xmlns:a16="http://schemas.microsoft.com/office/drawing/2014/main" id="{B5FA9A7C-6C74-48C7-80B1-A6D4170E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216525"/>
            <a:ext cx="1182687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object 10">
            <a:extLst>
              <a:ext uri="{FF2B5EF4-FFF2-40B4-BE49-F238E27FC236}">
                <a16:creationId xmlns:a16="http://schemas.microsoft.com/office/drawing/2014/main" id="{0E1BCECB-7061-4C9C-B593-54AA8981F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5318125"/>
            <a:ext cx="4772025" cy="30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087" rIns="0" bIns="0">
            <a:spAutoFit/>
          </a:bodyPr>
          <a:lstStyle>
            <a:lvl1pPr marL="512763" indent="-496888"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2763" marR="0" lvl="0" indent="-496888" algn="l" defTabSz="1217613" rtl="0" eaLnBrk="1" fontAlgn="base" latinLnBrk="0" hangingPunct="1">
              <a:lnSpc>
                <a:spcPct val="101000"/>
              </a:lnSpc>
              <a:spcBef>
                <a:spcPts val="1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Парк Электронной  Коммерции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8" name="object 3">
            <a:extLst>
              <a:ext uri="{FF2B5EF4-FFF2-40B4-BE49-F238E27FC236}">
                <a16:creationId xmlns:a16="http://schemas.microsoft.com/office/drawing/2014/main" id="{024AA0B2-7EF2-4B9E-AFF1-03D6E51F0852}"/>
              </a:ext>
            </a:extLst>
          </p:cNvPr>
          <p:cNvSpPr txBox="1">
            <a:spLocks/>
          </p:cNvSpPr>
          <p:nvPr/>
        </p:nvSpPr>
        <p:spPr>
          <a:xfrm>
            <a:off x="8297069" y="1072946"/>
            <a:ext cx="3652838" cy="30480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Проникновение</a:t>
            </a:r>
            <a:r>
              <a:rPr kumimoji="0" lang="ru-RU" sz="1900" b="1" i="0" u="none" strike="noStrike" kern="0" cap="none" spc="-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ru-RU" sz="1900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ин</a:t>
            </a:r>
            <a:r>
              <a:rPr kumimoji="0" lang="ru-RU" sz="19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т</a:t>
            </a:r>
            <a:r>
              <a:rPr kumimoji="0" lang="ru-RU" sz="19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ерн</a:t>
            </a:r>
            <a:r>
              <a:rPr kumimoji="0" lang="ru-RU" sz="1900" b="1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  <a:r>
              <a:rPr kumimoji="0" lang="ru-RU" sz="19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та</a:t>
            </a:r>
            <a:endParaRPr kumimoji="0" lang="ru-RU" sz="19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170D9C06-E0A3-4380-9ADF-C807D2E384E1}"/>
              </a:ext>
            </a:extLst>
          </p:cNvPr>
          <p:cNvSpPr/>
          <p:nvPr/>
        </p:nvSpPr>
        <p:spPr>
          <a:xfrm>
            <a:off x="17463" y="1163638"/>
            <a:ext cx="7337425" cy="846137"/>
          </a:xfrm>
          <a:prstGeom prst="roundRect">
            <a:avLst>
              <a:gd name="adj" fmla="val 49620"/>
            </a:avLst>
          </a:prstGeom>
          <a:gradFill flip="none" rotWithShape="1">
            <a:gsLst>
              <a:gs pos="0">
                <a:schemeClr val="accent2">
                  <a:lumMod val="97000"/>
                  <a:lumOff val="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Прямоугольник с двумя скругленными соседними углами 37">
            <a:extLst>
              <a:ext uri="{FF2B5EF4-FFF2-40B4-BE49-F238E27FC236}">
                <a16:creationId xmlns:a16="http://schemas.microsoft.com/office/drawing/2014/main" id="{C2630C27-F96C-4168-ACA2-33D6579B9246}"/>
              </a:ext>
            </a:extLst>
          </p:cNvPr>
          <p:cNvSpPr/>
          <p:nvPr/>
        </p:nvSpPr>
        <p:spPr>
          <a:xfrm rot="5400000">
            <a:off x="4982369" y="-484981"/>
            <a:ext cx="846137" cy="4143375"/>
          </a:xfrm>
          <a:prstGeom prst="round2SameRect">
            <a:avLst>
              <a:gd name="adj1" fmla="val 47193"/>
              <a:gd name="adj2" fmla="val 0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635" name="TextBox 2">
            <a:extLst>
              <a:ext uri="{FF2B5EF4-FFF2-40B4-BE49-F238E27FC236}">
                <a16:creationId xmlns:a16="http://schemas.microsoft.com/office/drawing/2014/main" id="{903EF669-540C-4A7E-B6B8-C48567BD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65225"/>
            <a:ext cx="3003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Принят Закон Кыргызской Республики «Об электронной торговле»  от 22 декабря 2021 г. №154  </a:t>
            </a:r>
          </a:p>
        </p:txBody>
      </p:sp>
      <p:pic>
        <p:nvPicPr>
          <p:cNvPr id="26636" name="object 6">
            <a:extLst>
              <a:ext uri="{FF2B5EF4-FFF2-40B4-BE49-F238E27FC236}">
                <a16:creationId xmlns:a16="http://schemas.microsoft.com/office/drawing/2014/main" id="{DB9B735C-4200-401E-8276-8ADF1908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328738"/>
            <a:ext cx="48098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9DF6AEC-5320-41F9-B161-EFA07B55CD86}"/>
              </a:ext>
            </a:extLst>
          </p:cNvPr>
          <p:cNvSpPr txBox="1"/>
          <p:nvPr/>
        </p:nvSpPr>
        <p:spPr>
          <a:xfrm>
            <a:off x="3746500" y="1171766"/>
            <a:ext cx="372903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Налоговый кодекс Кыргызской Республики вступивший в силу с 1 января 2022 года, дополнен новой главой «Налог на деятельность в сфере электронной торговли»</a:t>
            </a:r>
            <a:endParaRPr kumimoji="0" lang="ru-KG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638" name="object 5">
            <a:extLst>
              <a:ext uri="{FF2B5EF4-FFF2-40B4-BE49-F238E27FC236}">
                <a16:creationId xmlns:a16="http://schemas.microsoft.com/office/drawing/2014/main" id="{FC1E2307-E26E-4794-91A2-4DFE97AD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8"/>
            <a:ext cx="5540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39" name="Диаграмма 65">
            <a:extLst>
              <a:ext uri="{FF2B5EF4-FFF2-40B4-BE49-F238E27FC236}">
                <a16:creationId xmlns:a16="http://schemas.microsoft.com/office/drawing/2014/main" id="{4A9BCD55-1E49-4146-B535-F2A637E68F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800181"/>
              </p:ext>
            </p:extLst>
          </p:nvPr>
        </p:nvGraphicFramePr>
        <p:xfrm>
          <a:off x="1992313" y="2463800"/>
          <a:ext cx="3089275" cy="182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8" imgW="3097036" imgH="1822862" progId="Excel.Chart.8">
                  <p:embed/>
                </p:oleObj>
              </mc:Choice>
              <mc:Fallback>
                <p:oleObj name="Chart" r:id="rId8" imgW="3097036" imgH="1822862" progId="Excel.Chart.8">
                  <p:embed/>
                  <p:pic>
                    <p:nvPicPr>
                      <p:cNvPr id="26639" name="Диаграмма 65">
                        <a:extLst>
                          <a:ext uri="{FF2B5EF4-FFF2-40B4-BE49-F238E27FC236}">
                            <a16:creationId xmlns:a16="http://schemas.microsoft.com/office/drawing/2014/main" id="{4A9BCD55-1E49-4146-B535-F2A637E68FF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2463800"/>
                        <a:ext cx="3089275" cy="182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0" name="TextBox 66">
            <a:extLst>
              <a:ext uri="{FF2B5EF4-FFF2-40B4-BE49-F238E27FC236}">
                <a16:creationId xmlns:a16="http://schemas.microsoft.com/office/drawing/2014/main" id="{47B06229-AE72-4DAA-B0D0-CE326853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663" y="2044700"/>
            <a:ext cx="752475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В республике действует 257 вебсайтов,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связанных с электронной торговлей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Скругленный прямоугольник 110">
            <a:extLst>
              <a:ext uri="{FF2B5EF4-FFF2-40B4-BE49-F238E27FC236}">
                <a16:creationId xmlns:a16="http://schemas.microsoft.com/office/drawing/2014/main" id="{66692DFB-DE88-4990-881B-D83ED0BCA73A}"/>
              </a:ext>
            </a:extLst>
          </p:cNvPr>
          <p:cNvSpPr/>
          <p:nvPr/>
        </p:nvSpPr>
        <p:spPr>
          <a:xfrm>
            <a:off x="17667" y="4190114"/>
            <a:ext cx="7325037" cy="894831"/>
          </a:xfrm>
          <a:prstGeom prst="roundRect">
            <a:avLst>
              <a:gd name="adj" fmla="val 50000"/>
            </a:avLst>
          </a:prstGeom>
          <a:gradFill>
            <a:gsLst>
              <a:gs pos="11000">
                <a:srgbClr val="2E75B6"/>
              </a:gs>
              <a:gs pos="100000">
                <a:srgbClr val="0FAC5F"/>
              </a:gs>
            </a:gsLst>
            <a:lin ang="2400000" scaled="0"/>
          </a:gradFill>
          <a:ln>
            <a:noFill/>
          </a:ln>
          <a:effectLst>
            <a:innerShdw blurRad="2032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644" name="TextBox 4">
            <a:extLst>
              <a:ext uri="{FF2B5EF4-FFF2-40B4-BE49-F238E27FC236}">
                <a16:creationId xmlns:a16="http://schemas.microsoft.com/office/drawing/2014/main" id="{B296BCB7-2929-4964-903A-C51B11DE9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302125"/>
            <a:ext cx="35020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09600" rtl="0" eaLnBrk="1" fontAlgn="base" latinLnBrk="0" hangingPunct="1">
              <a:lnSpc>
                <a:spcPct val="100000"/>
              </a:lnSpc>
              <a:spcBef>
                <a:spcPts val="63"/>
              </a:spcBef>
              <a:spcAft>
                <a:spcPct val="0"/>
              </a:spcAft>
              <a:buClr>
                <a:srgbClr val="90C226"/>
              </a:buClr>
              <a:buSzPct val="78000"/>
              <a:buFontTx/>
              <a:buNone/>
              <a:tabLst>
                <a:tab pos="228600" algn="l"/>
              </a:tabLst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Ожидается, что выручка на рынке  электронной коммерции в 2022 году будет  расти ежегодно на 18%.</a:t>
            </a:r>
          </a:p>
        </p:txBody>
      </p:sp>
      <p:sp>
        <p:nvSpPr>
          <p:cNvPr id="26645" name="TextBox 46">
            <a:extLst>
              <a:ext uri="{FF2B5EF4-FFF2-40B4-BE49-F238E27FC236}">
                <a16:creationId xmlns:a16="http://schemas.microsoft.com/office/drawing/2014/main" id="{4735540D-220F-44C7-962C-BC1E73F80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4287838"/>
            <a:ext cx="3502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09600" rtl="0" eaLnBrk="1" fontAlgn="base" latinLnBrk="0" hangingPunct="1">
              <a:lnSpc>
                <a:spcPct val="100000"/>
              </a:lnSpc>
              <a:spcBef>
                <a:spcPts val="663"/>
              </a:spcBef>
              <a:spcAft>
                <a:spcPct val="0"/>
              </a:spcAft>
              <a:buClr>
                <a:srgbClr val="90C226"/>
              </a:buClr>
              <a:buSzPct val="78000"/>
              <a:buFontTx/>
              <a:buNone/>
              <a:tabLst>
                <a:tab pos="228600" algn="l"/>
              </a:tabLst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Ожидается, что количество пользователей  услуг электронной коммерции достигнет 2,7  млн. в 2025 году.</a:t>
            </a:r>
          </a:p>
        </p:txBody>
      </p:sp>
      <p:sp>
        <p:nvSpPr>
          <p:cNvPr id="26646" name="TextBox 24">
            <a:extLst>
              <a:ext uri="{FF2B5EF4-FFF2-40B4-BE49-F238E27FC236}">
                <a16:creationId xmlns:a16="http://schemas.microsoft.com/office/drawing/2014/main" id="{10A4B743-CE16-49B1-B93B-8C0DF9F5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5648325"/>
            <a:ext cx="418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стимулирование роста разнообразной и новой экономики, электронной коммерции в Кыргызстане, создание условий для выхода на мировые рынки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647" name="Рисунок 46">
            <a:extLst>
              <a:ext uri="{FF2B5EF4-FFF2-40B4-BE49-F238E27FC236}">
                <a16:creationId xmlns:a16="http://schemas.microsoft.com/office/drawing/2014/main" id="{410A4863-2CCA-4C48-B884-BBF8F3D1D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80963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Рисунок 39">
            <a:extLst>
              <a:ext uri="{FF2B5EF4-FFF2-40B4-BE49-F238E27FC236}">
                <a16:creationId xmlns:a16="http://schemas.microsoft.com/office/drawing/2014/main" id="{41E225EA-2625-4E80-92E8-416DCEB44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303000" y="71438"/>
            <a:ext cx="5318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TextBox 15614">
            <a:extLst>
              <a:ext uri="{FF2B5EF4-FFF2-40B4-BE49-F238E27FC236}">
                <a16:creationId xmlns:a16="http://schemas.microsoft.com/office/drawing/2014/main" id="{092D6199-9E95-4FD1-960B-113F81529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163" y="-4763"/>
            <a:ext cx="2555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П</a:t>
            </a:r>
            <a:endParaRPr kumimoji="0" lang="en-US" altLang="ru-RU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 Narrow" pitchFamily="34" charset="-52"/>
              <a:ea typeface="+mn-ea"/>
              <a:cs typeface="+mn-cs"/>
              <a:sym typeface="PT Sans Narro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4255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>
            <a:extLst>
              <a:ext uri="{FF2B5EF4-FFF2-40B4-BE49-F238E27FC236}">
                <a16:creationId xmlns:a16="http://schemas.microsoft.com/office/drawing/2014/main" id="{2A880B32-DEE7-4694-A4A9-DFB683A7D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" y="561975"/>
            <a:ext cx="12011025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: скругленные углы 87">
            <a:extLst>
              <a:ext uri="{FF2B5EF4-FFF2-40B4-BE49-F238E27FC236}">
                <a16:creationId xmlns:a16="http://schemas.microsoft.com/office/drawing/2014/main" id="{925098FB-D042-48EA-9319-02411D943373}"/>
              </a:ext>
            </a:extLst>
          </p:cNvPr>
          <p:cNvSpPr/>
          <p:nvPr/>
        </p:nvSpPr>
        <p:spPr bwMode="auto">
          <a:xfrm>
            <a:off x="6350" y="-82550"/>
            <a:ext cx="12166600" cy="709613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0"/>
                <a:solidFill>
                  <a:srgbClr val="0A47C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Охват оптико-волоконных сетей</a:t>
            </a:r>
          </a:p>
        </p:txBody>
      </p:sp>
      <p:sp>
        <p:nvSpPr>
          <p:cNvPr id="9" name="제목 7">
            <a:extLst>
              <a:ext uri="{FF2B5EF4-FFF2-40B4-BE49-F238E27FC236}">
                <a16:creationId xmlns:a16="http://schemas.microsoft.com/office/drawing/2014/main" id="{9C2AB6C7-2BD9-472D-A09F-A0D4C3D5349C}"/>
              </a:ext>
            </a:extLst>
          </p:cNvPr>
          <p:cNvSpPr txBox="1">
            <a:spLocks/>
          </p:cNvSpPr>
          <p:nvPr/>
        </p:nvSpPr>
        <p:spPr>
          <a:xfrm>
            <a:off x="1371600" y="147638"/>
            <a:ext cx="10020300" cy="3683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3E824FB-6223-4F09-A3E9-194E00AF2BDD}"/>
              </a:ext>
            </a:extLst>
          </p:cNvPr>
          <p:cNvSpPr/>
          <p:nvPr/>
        </p:nvSpPr>
        <p:spPr>
          <a:xfrm>
            <a:off x="8311182" y="3924153"/>
            <a:ext cx="3775961" cy="2785459"/>
          </a:xfrm>
          <a:prstGeom prst="rect">
            <a:avLst/>
          </a:prstGeom>
          <a:solidFill>
            <a:srgbClr val="A8C3FA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28680" name="Прямоугольник 10">
            <a:extLst>
              <a:ext uri="{FF2B5EF4-FFF2-40B4-BE49-F238E27FC236}">
                <a16:creationId xmlns:a16="http://schemas.microsoft.com/office/drawing/2014/main" id="{2A1B5CDB-261E-4506-A0C5-762ED676D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3488" y="3978275"/>
            <a:ext cx="30988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Существующие волоконно-оптические линии (ВОЛС)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Существующие и планируемые взаимосвязанные (ВОЛС)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Планируемые ВОЛС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Планируемые дороги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Кемин-Датка 500КВ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Casa-1000</a:t>
            </a: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1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Населенные пункты</a:t>
            </a:r>
            <a:endParaRPr lang="ru-RU" altLang="ru-RU" sz="1100">
              <a:solidFill>
                <a:srgbClr val="000000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AD0CA75-A3CF-40EE-828A-9B12E8BD67FB}"/>
              </a:ext>
            </a:extLst>
          </p:cNvPr>
          <p:cNvCxnSpPr>
            <a:cxnSpLocks/>
          </p:cNvCxnSpPr>
          <p:nvPr/>
        </p:nvCxnSpPr>
        <p:spPr>
          <a:xfrm>
            <a:off x="8472488" y="4098925"/>
            <a:ext cx="381000" cy="0"/>
          </a:xfrm>
          <a:prstGeom prst="line">
            <a:avLst/>
          </a:prstGeom>
          <a:ln w="38100">
            <a:solidFill>
              <a:srgbClr val="3A10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4ED37B7-4D81-4C5A-8C0D-EAEACB0149D5}"/>
              </a:ext>
            </a:extLst>
          </p:cNvPr>
          <p:cNvCxnSpPr>
            <a:cxnSpLocks/>
          </p:cNvCxnSpPr>
          <p:nvPr/>
        </p:nvCxnSpPr>
        <p:spPr>
          <a:xfrm>
            <a:off x="8472488" y="4630738"/>
            <a:ext cx="381000" cy="0"/>
          </a:xfrm>
          <a:prstGeom prst="line">
            <a:avLst/>
          </a:prstGeom>
          <a:ln w="38100">
            <a:solidFill>
              <a:srgbClr val="9075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E21E0E2-5483-404F-927B-B1F69458CC73}"/>
              </a:ext>
            </a:extLst>
          </p:cNvPr>
          <p:cNvCxnSpPr>
            <a:cxnSpLocks/>
          </p:cNvCxnSpPr>
          <p:nvPr/>
        </p:nvCxnSpPr>
        <p:spPr>
          <a:xfrm>
            <a:off x="8470900" y="5122863"/>
            <a:ext cx="382588" cy="0"/>
          </a:xfrm>
          <a:prstGeom prst="line">
            <a:avLst/>
          </a:prstGeom>
          <a:ln w="38100">
            <a:solidFill>
              <a:srgbClr val="476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40E478D-C7CB-407B-A118-E5B79368C269}"/>
              </a:ext>
            </a:extLst>
          </p:cNvPr>
          <p:cNvCxnSpPr>
            <a:cxnSpLocks/>
          </p:cNvCxnSpPr>
          <p:nvPr/>
        </p:nvCxnSpPr>
        <p:spPr>
          <a:xfrm>
            <a:off x="8469313" y="5459413"/>
            <a:ext cx="382587" cy="0"/>
          </a:xfrm>
          <a:prstGeom prst="line">
            <a:avLst/>
          </a:prstGeom>
          <a:ln w="38100"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CE0692A-5B8A-4947-9AB4-780160B6E576}"/>
              </a:ext>
            </a:extLst>
          </p:cNvPr>
          <p:cNvCxnSpPr>
            <a:cxnSpLocks/>
          </p:cNvCxnSpPr>
          <p:nvPr/>
        </p:nvCxnSpPr>
        <p:spPr>
          <a:xfrm>
            <a:off x="8469313" y="5792788"/>
            <a:ext cx="382587" cy="0"/>
          </a:xfrm>
          <a:prstGeom prst="line">
            <a:avLst/>
          </a:prstGeom>
          <a:ln w="38100">
            <a:solidFill>
              <a:srgbClr val="5A93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54B5A62-D9FD-4A21-A99D-534672AF4681}"/>
              </a:ext>
            </a:extLst>
          </p:cNvPr>
          <p:cNvCxnSpPr>
            <a:cxnSpLocks/>
          </p:cNvCxnSpPr>
          <p:nvPr/>
        </p:nvCxnSpPr>
        <p:spPr>
          <a:xfrm>
            <a:off x="8469313" y="6129338"/>
            <a:ext cx="382587" cy="0"/>
          </a:xfrm>
          <a:prstGeom prst="line">
            <a:avLst/>
          </a:prstGeom>
          <a:ln w="38100">
            <a:solidFill>
              <a:srgbClr val="5A93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CC3A0B2-19A0-4085-B381-D0AAD1D98066}"/>
              </a:ext>
            </a:extLst>
          </p:cNvPr>
          <p:cNvCxnSpPr>
            <a:cxnSpLocks/>
          </p:cNvCxnSpPr>
          <p:nvPr/>
        </p:nvCxnSpPr>
        <p:spPr>
          <a:xfrm>
            <a:off x="8810625" y="6457950"/>
            <a:ext cx="412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8" name="Рисунок 46">
            <a:extLst>
              <a:ext uri="{FF2B5EF4-FFF2-40B4-BE49-F238E27FC236}">
                <a16:creationId xmlns:a16="http://schemas.microsoft.com/office/drawing/2014/main" id="{E474DC71-3D86-4D3A-BE30-EA6A8CD2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988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Рисунок 39">
            <a:extLst>
              <a:ext uri="{FF2B5EF4-FFF2-40B4-BE49-F238E27FC236}">
                <a16:creationId xmlns:a16="http://schemas.microsoft.com/office/drawing/2014/main" id="{45E70EED-E890-4E6A-ADFC-ADAB6B3C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379200" y="26988"/>
            <a:ext cx="5318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TextBox 15614">
            <a:extLst>
              <a:ext uri="{FF2B5EF4-FFF2-40B4-BE49-F238E27FC236}">
                <a16:creationId xmlns:a16="http://schemas.microsoft.com/office/drawing/2014/main" id="{F9840C70-C086-4858-8EF9-71715B62F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8300" y="-44450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latin typeface="PT Sans Narrow" pitchFamily="34" charset="-52"/>
              <a:sym typeface="PT Sans Narrow" pitchFamily="34" charset="-5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>
            <a:extLst>
              <a:ext uri="{FF2B5EF4-FFF2-40B4-BE49-F238E27FC236}">
                <a16:creationId xmlns:a16="http://schemas.microsoft.com/office/drawing/2014/main" id="{B5075FCA-110D-4F6C-9076-0E4FFECB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06438"/>
            <a:ext cx="12185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33" name="Полилиния: фигура 15632">
            <a:extLst>
              <a:ext uri="{FF2B5EF4-FFF2-40B4-BE49-F238E27FC236}">
                <a16:creationId xmlns:a16="http://schemas.microsoft.com/office/drawing/2014/main" id="{7D3F9A67-F47A-4122-8C18-95C07EE43909}"/>
              </a:ext>
            </a:extLst>
          </p:cNvPr>
          <p:cNvSpPr/>
          <p:nvPr/>
        </p:nvSpPr>
        <p:spPr>
          <a:xfrm>
            <a:off x="6350" y="5478463"/>
            <a:ext cx="2425700" cy="1411287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A8C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632" name="Полилиния: фигура 15631">
            <a:extLst>
              <a:ext uri="{FF2B5EF4-FFF2-40B4-BE49-F238E27FC236}">
                <a16:creationId xmlns:a16="http://schemas.microsoft.com/office/drawing/2014/main" id="{3DBAC8AD-AD1A-4983-8949-1122F98E86E8}"/>
              </a:ext>
            </a:extLst>
          </p:cNvPr>
          <p:cNvSpPr/>
          <p:nvPr/>
        </p:nvSpPr>
        <p:spPr>
          <a:xfrm>
            <a:off x="0" y="5853113"/>
            <a:ext cx="1787525" cy="1035050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634" name="Полилиния: фигура 15633">
            <a:extLst>
              <a:ext uri="{FF2B5EF4-FFF2-40B4-BE49-F238E27FC236}">
                <a16:creationId xmlns:a16="http://schemas.microsoft.com/office/drawing/2014/main" id="{B5CEE16A-BF7D-4380-96CB-798F4E82C366}"/>
              </a:ext>
            </a:extLst>
          </p:cNvPr>
          <p:cNvSpPr/>
          <p:nvPr/>
        </p:nvSpPr>
        <p:spPr>
          <a:xfrm>
            <a:off x="0" y="6530975"/>
            <a:ext cx="611188" cy="357188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0A4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2774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53A75BC-2677-4405-AD76-B82F8395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5697538"/>
            <a:ext cx="4699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Рисунок 6">
            <a:extLst>
              <a:ext uri="{FF2B5EF4-FFF2-40B4-BE49-F238E27FC236}">
                <a16:creationId xmlns:a16="http://schemas.microsoft.com/office/drawing/2014/main" id="{13DA9842-962E-4FF7-B7ED-9150F3644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945188"/>
            <a:ext cx="11763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Рисунок 11" descr="Изображение выглядит как LEGO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981FADA-8085-419F-BE0C-AC2A6F694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871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: скругленные углы 87">
            <a:extLst>
              <a:ext uri="{FF2B5EF4-FFF2-40B4-BE49-F238E27FC236}">
                <a16:creationId xmlns:a16="http://schemas.microsoft.com/office/drawing/2014/main" id="{26106973-418E-4403-ADAC-8015B6ABF5B5}"/>
              </a:ext>
            </a:extLst>
          </p:cNvPr>
          <p:cNvSpPr/>
          <p:nvPr/>
        </p:nvSpPr>
        <p:spPr bwMode="auto">
          <a:xfrm>
            <a:off x="0" y="-23813"/>
            <a:ext cx="12185650" cy="709613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altLang="ru-KG" b="1" dirty="0">
                <a:solidFill>
                  <a:srgbClr val="0A47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КЫРГЫЗСТАН ПОЛУЧАЕТ ВЫХОД К МОРЮ ЧЕРЕЗ  МОРСКОЙ ПОРТ АБУ-ДАБИ</a:t>
            </a:r>
          </a:p>
        </p:txBody>
      </p:sp>
      <p:pic>
        <p:nvPicPr>
          <p:cNvPr id="32778" name="Рисунок 46">
            <a:extLst>
              <a:ext uri="{FF2B5EF4-FFF2-40B4-BE49-F238E27FC236}">
                <a16:creationId xmlns:a16="http://schemas.microsoft.com/office/drawing/2014/main" id="{79AF6470-DBAA-4AB4-82A2-F47DF4F2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95250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Рисунок 39">
            <a:extLst>
              <a:ext uri="{FF2B5EF4-FFF2-40B4-BE49-F238E27FC236}">
                <a16:creationId xmlns:a16="http://schemas.microsoft.com/office/drawing/2014/main" id="{BD48D3FA-FEE3-4689-8BE3-9022279D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52225" y="63500"/>
            <a:ext cx="5318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Box 15614">
            <a:extLst>
              <a:ext uri="{FF2B5EF4-FFF2-40B4-BE49-F238E27FC236}">
                <a16:creationId xmlns:a16="http://schemas.microsoft.com/office/drawing/2014/main" id="{ED13067A-A7E4-4374-BA9A-5145A3B5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25" y="-7938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latin typeface="PT Sans Narrow" pitchFamily="34" charset="-52"/>
              <a:sym typeface="PT Sans Narrow" pitchFamily="34" charset="-5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">
            <a:extLst>
              <a:ext uri="{FF2B5EF4-FFF2-40B4-BE49-F238E27FC236}">
                <a16:creationId xmlns:a16="http://schemas.microsoft.com/office/drawing/2014/main" id="{81BB6AD6-8A12-4454-A9B7-6AF35A51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925"/>
            <a:ext cx="12192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33" name="Полилиния: фигура 15632">
            <a:extLst>
              <a:ext uri="{FF2B5EF4-FFF2-40B4-BE49-F238E27FC236}">
                <a16:creationId xmlns:a16="http://schemas.microsoft.com/office/drawing/2014/main" id="{BA4332B4-F990-49D2-88A8-2750E0466E09}"/>
              </a:ext>
            </a:extLst>
          </p:cNvPr>
          <p:cNvSpPr/>
          <p:nvPr/>
        </p:nvSpPr>
        <p:spPr>
          <a:xfrm>
            <a:off x="6350" y="5478463"/>
            <a:ext cx="2425700" cy="1411287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A8C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632" name="Полилиния: фигура 15631">
            <a:extLst>
              <a:ext uri="{FF2B5EF4-FFF2-40B4-BE49-F238E27FC236}">
                <a16:creationId xmlns:a16="http://schemas.microsoft.com/office/drawing/2014/main" id="{B7EAEEE6-09F0-496E-BE34-B29965115267}"/>
              </a:ext>
            </a:extLst>
          </p:cNvPr>
          <p:cNvSpPr/>
          <p:nvPr/>
        </p:nvSpPr>
        <p:spPr>
          <a:xfrm>
            <a:off x="0" y="5853113"/>
            <a:ext cx="1787525" cy="1035050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634" name="Полилиния: фигура 15633">
            <a:extLst>
              <a:ext uri="{FF2B5EF4-FFF2-40B4-BE49-F238E27FC236}">
                <a16:creationId xmlns:a16="http://schemas.microsoft.com/office/drawing/2014/main" id="{2FF217DD-6802-4CD5-BCCA-F82D2429A2CB}"/>
              </a:ext>
            </a:extLst>
          </p:cNvPr>
          <p:cNvSpPr/>
          <p:nvPr/>
        </p:nvSpPr>
        <p:spPr>
          <a:xfrm>
            <a:off x="0" y="6530975"/>
            <a:ext cx="611188" cy="357188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0A4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5846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66046D-6C9D-4722-9753-C7331BA9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5697538"/>
            <a:ext cx="4699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6">
            <a:extLst>
              <a:ext uri="{FF2B5EF4-FFF2-40B4-BE49-F238E27FC236}">
                <a16:creationId xmlns:a16="http://schemas.microsoft.com/office/drawing/2014/main" id="{DE7F76CC-453F-4A32-A6FE-FF1A08A9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945188"/>
            <a:ext cx="11763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Рисунок 11" descr="Изображение выглядит как LEGO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5245E19-6E3E-42E3-8C3F-1EF559D6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871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: скругленные углы 87">
            <a:extLst>
              <a:ext uri="{FF2B5EF4-FFF2-40B4-BE49-F238E27FC236}">
                <a16:creationId xmlns:a16="http://schemas.microsoft.com/office/drawing/2014/main" id="{4C9D64ED-55C3-43E9-9F0F-907DD7FC7F8C}"/>
              </a:ext>
            </a:extLst>
          </p:cNvPr>
          <p:cNvSpPr/>
          <p:nvPr/>
        </p:nvSpPr>
        <p:spPr bwMode="auto">
          <a:xfrm>
            <a:off x="-6350" y="23813"/>
            <a:ext cx="12192000" cy="682625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altLang="ru-KG" sz="1600" b="1" dirty="0">
                <a:solidFill>
                  <a:srgbClr val="0A47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ТУРКМЕНИСТАН И КЫРГЫЗСТАН ПРОРАБАТЫВАЮТ НОВЫЙ МАРШРУТ </a:t>
            </a:r>
          </a:p>
          <a:p>
            <a:pPr algn="ctr">
              <a:defRPr/>
            </a:pPr>
            <a:r>
              <a:rPr lang="ru-RU" altLang="ru-KG" sz="1600" b="1" dirty="0">
                <a:solidFill>
                  <a:srgbClr val="0A47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РОССИЮ ЧЕРЕЗ КАСПИЙСКОЕ МОРЕ</a:t>
            </a:r>
          </a:p>
        </p:txBody>
      </p:sp>
      <p:pic>
        <p:nvPicPr>
          <p:cNvPr id="35850" name="Рисунок 46">
            <a:extLst>
              <a:ext uri="{FF2B5EF4-FFF2-40B4-BE49-F238E27FC236}">
                <a16:creationId xmlns:a16="http://schemas.microsoft.com/office/drawing/2014/main" id="{35C0A2E1-F1C2-42BF-8A88-51FEDF13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8425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Рисунок 39">
            <a:extLst>
              <a:ext uri="{FF2B5EF4-FFF2-40B4-BE49-F238E27FC236}">
                <a16:creationId xmlns:a16="http://schemas.microsoft.com/office/drawing/2014/main" id="{5ACA52C7-AFDE-4C04-84DF-346C4564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52225" y="63500"/>
            <a:ext cx="5318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TextBox 15614">
            <a:extLst>
              <a:ext uri="{FF2B5EF4-FFF2-40B4-BE49-F238E27FC236}">
                <a16:creationId xmlns:a16="http://schemas.microsoft.com/office/drawing/2014/main" id="{05AFD5F6-F579-4BBF-8161-639C7AA46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25" y="-7938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latin typeface="PT Sans Narrow" pitchFamily="34" charset="-52"/>
              <a:sym typeface="PT Sans Narrow" pitchFamily="34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87">
            <a:extLst>
              <a:ext uri="{FF2B5EF4-FFF2-40B4-BE49-F238E27FC236}">
                <a16:creationId xmlns:a16="http://schemas.microsoft.com/office/drawing/2014/main" id="{5413E526-551B-4219-B6EE-08A9F6BF945B}"/>
              </a:ext>
            </a:extLst>
          </p:cNvPr>
          <p:cNvSpPr/>
          <p:nvPr/>
        </p:nvSpPr>
        <p:spPr bwMode="auto">
          <a:xfrm>
            <a:off x="25400" y="9525"/>
            <a:ext cx="12166600" cy="706438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Большие и малые страны: новый глобальный ракурс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A47C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Рисунок 46">
            <a:extLst>
              <a:ext uri="{FF2B5EF4-FFF2-40B4-BE49-F238E27FC236}">
                <a16:creationId xmlns:a16="http://schemas.microsoft.com/office/drawing/2014/main" id="{05A91F0A-94A3-4331-83BF-2C61C136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84138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9">
            <a:extLst>
              <a:ext uri="{FF2B5EF4-FFF2-40B4-BE49-F238E27FC236}">
                <a16:creationId xmlns:a16="http://schemas.microsoft.com/office/drawing/2014/main" id="{C1EC0E1F-54B1-48F1-A210-98D123BC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53813" y="98425"/>
            <a:ext cx="531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614">
            <a:extLst>
              <a:ext uri="{FF2B5EF4-FFF2-40B4-BE49-F238E27FC236}">
                <a16:creationId xmlns:a16="http://schemas.microsoft.com/office/drawing/2014/main" id="{CD867A10-8631-49D6-BC87-0D77F379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2913" y="26988"/>
            <a:ext cx="2555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П</a:t>
            </a:r>
            <a:endParaRPr kumimoji="0" lang="en-US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 pitchFamily="34" charset="-52"/>
              <a:ea typeface="+mn-ea"/>
              <a:cs typeface="+mn-cs"/>
              <a:sym typeface="PT Sans Narrow" pitchFamily="34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6B751A8-B22F-49B4-AF0B-E1A0ACAA69CE}"/>
              </a:ext>
            </a:extLst>
          </p:cNvPr>
          <p:cNvSpPr>
            <a:spLocks noChangeAspect="1"/>
          </p:cNvSpPr>
          <p:nvPr/>
        </p:nvSpPr>
        <p:spPr>
          <a:xfrm>
            <a:off x="3832938" y="1708870"/>
            <a:ext cx="277136" cy="2771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683D169-0D1F-450F-9164-4E009AA0E86E}"/>
              </a:ext>
            </a:extLst>
          </p:cNvPr>
          <p:cNvSpPr>
            <a:spLocks noChangeAspect="1"/>
          </p:cNvSpPr>
          <p:nvPr/>
        </p:nvSpPr>
        <p:spPr>
          <a:xfrm>
            <a:off x="6468711" y="1535975"/>
            <a:ext cx="554270" cy="554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049BC26-C10C-4191-91EA-A5DE1B08F7B4}"/>
              </a:ext>
            </a:extLst>
          </p:cNvPr>
          <p:cNvSpPr>
            <a:spLocks noChangeAspect="1"/>
          </p:cNvSpPr>
          <p:nvPr/>
        </p:nvSpPr>
        <p:spPr>
          <a:xfrm>
            <a:off x="9381619" y="937946"/>
            <a:ext cx="1750328" cy="17503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AD900FB-5086-4596-943D-BD355F9731AA}"/>
              </a:ext>
            </a:extLst>
          </p:cNvPr>
          <p:cNvSpPr>
            <a:spLocks noChangeAspect="1"/>
          </p:cNvSpPr>
          <p:nvPr/>
        </p:nvSpPr>
        <p:spPr>
          <a:xfrm>
            <a:off x="1270097" y="1754336"/>
            <a:ext cx="204204" cy="20420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84B5C4A-4C83-4C49-A007-ABB070A03DEF}"/>
              </a:ext>
            </a:extLst>
          </p:cNvPr>
          <p:cNvSpPr>
            <a:spLocks noChangeAspect="1"/>
          </p:cNvSpPr>
          <p:nvPr/>
        </p:nvSpPr>
        <p:spPr>
          <a:xfrm>
            <a:off x="425365" y="4180453"/>
            <a:ext cx="1896188" cy="18961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5F572AA-2BA1-4A4F-B02A-3194189180AD}"/>
              </a:ext>
            </a:extLst>
          </p:cNvPr>
          <p:cNvSpPr>
            <a:spLocks noChangeAspect="1"/>
          </p:cNvSpPr>
          <p:nvPr/>
        </p:nvSpPr>
        <p:spPr>
          <a:xfrm>
            <a:off x="2409458" y="3725804"/>
            <a:ext cx="2604410" cy="262548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E10B18FF-EB00-4E49-9B85-C3F3090A3510}"/>
              </a:ext>
            </a:extLst>
          </p:cNvPr>
          <p:cNvSpPr>
            <a:spLocks noChangeAspect="1"/>
          </p:cNvSpPr>
          <p:nvPr/>
        </p:nvSpPr>
        <p:spPr>
          <a:xfrm>
            <a:off x="5101773" y="3271150"/>
            <a:ext cx="3354794" cy="33547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75351C9-57BF-4EB5-8065-FB02AE567218}"/>
              </a:ext>
            </a:extLst>
          </p:cNvPr>
          <p:cNvSpPr>
            <a:spLocks noChangeAspect="1"/>
          </p:cNvSpPr>
          <p:nvPr/>
        </p:nvSpPr>
        <p:spPr>
          <a:xfrm>
            <a:off x="8544473" y="3180220"/>
            <a:ext cx="3500654" cy="350065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6159C6-1B8A-4767-902F-A520D3069C6B}"/>
              </a:ext>
            </a:extLst>
          </p:cNvPr>
          <p:cNvSpPr txBox="1"/>
          <p:nvPr/>
        </p:nvSpPr>
        <p:spPr>
          <a:xfrm>
            <a:off x="5640546" y="4514940"/>
            <a:ext cx="2256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Saudi Aramco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9D8F71-676C-42AE-B3C7-C851CE79452C}"/>
              </a:ext>
            </a:extLst>
          </p:cNvPr>
          <p:cNvSpPr txBox="1"/>
          <p:nvPr/>
        </p:nvSpPr>
        <p:spPr>
          <a:xfrm>
            <a:off x="9527970" y="4556031"/>
            <a:ext cx="1618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ACA6E8-0EF7-42D6-B5D6-FB55EB42A068}"/>
              </a:ext>
            </a:extLst>
          </p:cNvPr>
          <p:cNvSpPr txBox="1"/>
          <p:nvPr/>
        </p:nvSpPr>
        <p:spPr>
          <a:xfrm>
            <a:off x="563026" y="2097727"/>
            <a:ext cx="1618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PetroChina 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36EF36-F960-46A0-875F-4EC2C9008AB2}"/>
              </a:ext>
            </a:extLst>
          </p:cNvPr>
          <p:cNvSpPr txBox="1"/>
          <p:nvPr/>
        </p:nvSpPr>
        <p:spPr>
          <a:xfrm>
            <a:off x="2803749" y="2115727"/>
            <a:ext cx="2307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Royal Dutch Shell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89C0D2-383D-4E2E-9FCC-B48C3BBE5E8C}"/>
              </a:ext>
            </a:extLst>
          </p:cNvPr>
          <p:cNvSpPr txBox="1"/>
          <p:nvPr/>
        </p:nvSpPr>
        <p:spPr>
          <a:xfrm>
            <a:off x="5936674" y="2115599"/>
            <a:ext cx="1618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ExxonMobil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60E0C7-D5DB-4F4C-9E02-B3C47CC24797}"/>
              </a:ext>
            </a:extLst>
          </p:cNvPr>
          <p:cNvSpPr txBox="1"/>
          <p:nvPr/>
        </p:nvSpPr>
        <p:spPr>
          <a:xfrm>
            <a:off x="453488" y="4514940"/>
            <a:ext cx="1820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Alphabet Inc.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CA300E-0871-492C-988E-3AAE06DE0E1D}"/>
              </a:ext>
            </a:extLst>
          </p:cNvPr>
          <p:cNvSpPr txBox="1"/>
          <p:nvPr/>
        </p:nvSpPr>
        <p:spPr>
          <a:xfrm>
            <a:off x="9450097" y="1455487"/>
            <a:ext cx="161834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Amazon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54027B-BCB3-45D3-A292-B3C17FBBD7C8}"/>
              </a:ext>
            </a:extLst>
          </p:cNvPr>
          <p:cNvSpPr txBox="1"/>
          <p:nvPr/>
        </p:nvSpPr>
        <p:spPr>
          <a:xfrm>
            <a:off x="2902491" y="4514940"/>
            <a:ext cx="1618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85DEC6-2A44-478E-87EE-C4864310BFF2}"/>
              </a:ext>
            </a:extLst>
          </p:cNvPr>
          <p:cNvSpPr txBox="1"/>
          <p:nvPr/>
        </p:nvSpPr>
        <p:spPr>
          <a:xfrm>
            <a:off x="6468711" y="4989744"/>
            <a:ext cx="787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2,3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AE51F5-1A50-4790-BC0B-93BB352E1D6F}"/>
              </a:ext>
            </a:extLst>
          </p:cNvPr>
          <p:cNvSpPr txBox="1"/>
          <p:nvPr/>
        </p:nvSpPr>
        <p:spPr>
          <a:xfrm>
            <a:off x="940535" y="2484568"/>
            <a:ext cx="8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0,146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97D192-C9B3-4522-9C1D-14AEC64DE394}"/>
              </a:ext>
            </a:extLst>
          </p:cNvPr>
          <p:cNvSpPr txBox="1"/>
          <p:nvPr/>
        </p:nvSpPr>
        <p:spPr>
          <a:xfrm>
            <a:off x="6350395" y="2484568"/>
            <a:ext cx="8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0,386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65F04A-C00C-467F-9AFD-E952B823A282}"/>
              </a:ext>
            </a:extLst>
          </p:cNvPr>
          <p:cNvSpPr txBox="1"/>
          <p:nvPr/>
        </p:nvSpPr>
        <p:spPr>
          <a:xfrm>
            <a:off x="3558269" y="2484568"/>
            <a:ext cx="8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0,197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2000" b="1" i="0" u="none" strike="noStrike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A2B0ED-A794-4102-A29D-10B293FDC632}"/>
              </a:ext>
            </a:extLst>
          </p:cNvPr>
          <p:cNvSpPr txBox="1"/>
          <p:nvPr/>
        </p:nvSpPr>
        <p:spPr>
          <a:xfrm>
            <a:off x="9810947" y="1837711"/>
            <a:ext cx="1174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1,2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3200" b="1" i="0" u="none" strike="noStrike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6A82A7-C9AC-4464-B3A1-F72D4893229C}"/>
              </a:ext>
            </a:extLst>
          </p:cNvPr>
          <p:cNvSpPr txBox="1"/>
          <p:nvPr/>
        </p:nvSpPr>
        <p:spPr>
          <a:xfrm>
            <a:off x="9960576" y="4974234"/>
            <a:ext cx="1174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2,4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3200" b="1" i="0" u="none" strike="noStrike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FE22F-2D64-409B-8BF2-AC5673A3D25C}"/>
              </a:ext>
            </a:extLst>
          </p:cNvPr>
          <p:cNvSpPr txBox="1"/>
          <p:nvPr/>
        </p:nvSpPr>
        <p:spPr>
          <a:xfrm>
            <a:off x="3256155" y="4989744"/>
            <a:ext cx="787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1,8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37635B-0A19-4CAA-9E02-433CA50D3002}"/>
              </a:ext>
            </a:extLst>
          </p:cNvPr>
          <p:cNvSpPr txBox="1"/>
          <p:nvPr/>
        </p:nvSpPr>
        <p:spPr>
          <a:xfrm>
            <a:off x="985685" y="4989744"/>
            <a:ext cx="787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1,3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0F18FE-63ED-497B-B1FC-E7A31226BCF4}"/>
              </a:ext>
            </a:extLst>
          </p:cNvPr>
          <p:cNvSpPr txBox="1"/>
          <p:nvPr/>
        </p:nvSpPr>
        <p:spPr>
          <a:xfrm>
            <a:off x="-160797" y="887087"/>
            <a:ext cx="308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капитализация в трлн.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$</a:t>
            </a:r>
            <a:endParaRPr kumimoji="0" lang="ru-K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0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C86FB-2F72-4C33-A7C9-B13F05BFC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0012"/>
            <a:ext cx="7016496" cy="4209288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73797A66-4DC9-04CB-0A0A-1999697A1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727" l="5898" r="96158">
                        <a14:foregroundMark x1="8225" y1="33407" x2="11797" y2="35329"/>
                        <a14:foregroundMark x1="10281" y1="32446" x2="10065" y2="32446"/>
                        <a14:foregroundMark x1="6006" y1="68145" x2="16613" y2="73319"/>
                        <a14:foregroundMark x1="66721" y1="44789" x2="83171" y2="51663"/>
                        <a14:foregroundMark x1="83171" y1="51663" x2="83766" y2="51663"/>
                        <a14:foregroundMark x1="90160" y1="53101" x2="89935" y2="55358"/>
                        <a14:foregroundMark x1="90584" y1="48854" x2="90433" y2="50368"/>
                        <a14:foregroundMark x1="92478" y1="49667" x2="96158" y2="51737"/>
                        <a14:backgroundMark x1="91071" y1="51737" x2="90206" y2="51737"/>
                        <a14:backgroundMark x1="90368" y1="52328" x2="89827" y2="52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1620012"/>
            <a:ext cx="5632704" cy="4123944"/>
          </a:xfrm>
          <a:prstGeom prst="rect">
            <a:avLst/>
          </a:prstGeom>
        </p:spPr>
      </p:pic>
      <p:sp>
        <p:nvSpPr>
          <p:cNvPr id="6" name="Прямоугольник: скругленные углы 87">
            <a:extLst>
              <a:ext uri="{FF2B5EF4-FFF2-40B4-BE49-F238E27FC236}">
                <a16:creationId xmlns:a16="http://schemas.microsoft.com/office/drawing/2014/main" id="{5413E526-551B-4219-B6EE-08A9F6BF945B}"/>
              </a:ext>
            </a:extLst>
          </p:cNvPr>
          <p:cNvSpPr/>
          <p:nvPr/>
        </p:nvSpPr>
        <p:spPr bwMode="auto">
          <a:xfrm>
            <a:off x="25400" y="9525"/>
            <a:ext cx="12166600" cy="706438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2700" algn="ctr">
              <a:spcBef>
                <a:spcPts val="0"/>
              </a:spcBef>
              <a:defRPr/>
            </a:pPr>
            <a:r>
              <a:rPr lang="ru-RU" sz="3200" b="1" spc="-5" dirty="0">
                <a:solidFill>
                  <a:srgbClr val="0A47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Большие и малые страны: новый глобальный ракурс </a:t>
            </a:r>
            <a:endParaRPr lang="ru-RU" sz="3200" b="1" dirty="0">
              <a:solidFill>
                <a:srgbClr val="0A47C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46">
            <a:extLst>
              <a:ext uri="{FF2B5EF4-FFF2-40B4-BE49-F238E27FC236}">
                <a16:creationId xmlns:a16="http://schemas.microsoft.com/office/drawing/2014/main" id="{05A91F0A-94A3-4331-83BF-2C61C136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84138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9">
            <a:extLst>
              <a:ext uri="{FF2B5EF4-FFF2-40B4-BE49-F238E27FC236}">
                <a16:creationId xmlns:a16="http://schemas.microsoft.com/office/drawing/2014/main" id="{C1EC0E1F-54B1-48F1-A210-98D123BC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53813" y="98425"/>
            <a:ext cx="531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614">
            <a:extLst>
              <a:ext uri="{FF2B5EF4-FFF2-40B4-BE49-F238E27FC236}">
                <a16:creationId xmlns:a16="http://schemas.microsoft.com/office/drawing/2014/main" id="{CD867A10-8631-49D6-BC87-0D77F379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2913" y="26988"/>
            <a:ext cx="2555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solidFill>
                <a:srgbClr val="000000"/>
              </a:solidFill>
              <a:latin typeface="PT Sans Narrow" pitchFamily="34" charset="-52"/>
              <a:sym typeface="PT Sans Narrow" pitchFamily="34" charset="-52"/>
            </a:endParaRPr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id="{268355EF-E1E7-431A-B2FF-B3595B829240}"/>
              </a:ext>
            </a:extLst>
          </p:cNvPr>
          <p:cNvSpPr/>
          <p:nvPr/>
        </p:nvSpPr>
        <p:spPr>
          <a:xfrm>
            <a:off x="5724145" y="3650742"/>
            <a:ext cx="1161288" cy="217170"/>
          </a:xfrm>
          <a:prstGeom prst="leftArrow">
            <a:avLst/>
          </a:prstGeom>
          <a:solidFill>
            <a:srgbClr val="87C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 dirty="0"/>
          </a:p>
        </p:txBody>
      </p:sp>
    </p:spTree>
    <p:extLst>
      <p:ext uri="{BB962C8B-B14F-4D97-AF65-F5344CB8AC3E}">
        <p14:creationId xmlns:p14="http://schemas.microsoft.com/office/powerpoint/2010/main" val="250978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3" name="Полилиния: фигура 15632">
            <a:extLst>
              <a:ext uri="{FF2B5EF4-FFF2-40B4-BE49-F238E27FC236}">
                <a16:creationId xmlns:a16="http://schemas.microsoft.com/office/drawing/2014/main" id="{80140B84-0B0C-4845-8AC9-683AB64AC139}"/>
              </a:ext>
            </a:extLst>
          </p:cNvPr>
          <p:cNvSpPr/>
          <p:nvPr/>
        </p:nvSpPr>
        <p:spPr>
          <a:xfrm>
            <a:off x="6350" y="4598988"/>
            <a:ext cx="3602038" cy="2290762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A8C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632" name="Полилиния: фигура 15631">
            <a:extLst>
              <a:ext uri="{FF2B5EF4-FFF2-40B4-BE49-F238E27FC236}">
                <a16:creationId xmlns:a16="http://schemas.microsoft.com/office/drawing/2014/main" id="{48AAA014-B0A1-40A9-B19A-DD2B590C95B1}"/>
              </a:ext>
            </a:extLst>
          </p:cNvPr>
          <p:cNvSpPr/>
          <p:nvPr/>
        </p:nvSpPr>
        <p:spPr>
          <a:xfrm>
            <a:off x="0" y="5208588"/>
            <a:ext cx="2652713" cy="1679575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6868" name="Группа 15637">
            <a:extLst>
              <a:ext uri="{FF2B5EF4-FFF2-40B4-BE49-F238E27FC236}">
                <a16:creationId xmlns:a16="http://schemas.microsoft.com/office/drawing/2014/main" id="{23248B76-00F2-44B2-B0E5-659D0314F8D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4788" y="0"/>
            <a:ext cx="4371975" cy="2384425"/>
            <a:chOff x="5457065" y="4992325"/>
            <a:chExt cx="2421097" cy="1882738"/>
          </a:xfrm>
        </p:grpSpPr>
        <p:sp>
          <p:nvSpPr>
            <p:cNvPr id="15636" name="Полилиния: фигура 15635">
              <a:extLst>
                <a:ext uri="{FF2B5EF4-FFF2-40B4-BE49-F238E27FC236}">
                  <a16:creationId xmlns:a16="http://schemas.microsoft.com/office/drawing/2014/main" id="{EB5F5CA2-DB86-481E-89B5-17B8BC8EC689}"/>
                </a:ext>
              </a:extLst>
            </p:cNvPr>
            <p:cNvSpPr/>
            <p:nvPr/>
          </p:nvSpPr>
          <p:spPr>
            <a:xfrm>
              <a:off x="5466736" y="5007367"/>
              <a:ext cx="2416701" cy="1878978"/>
            </a:xfrm>
            <a:custGeom>
              <a:avLst/>
              <a:gdLst>
                <a:gd name="connsiteX0" fmla="*/ 0 w 3374433"/>
                <a:gd name="connsiteY0" fmla="*/ 0 h 2026842"/>
                <a:gd name="connsiteX1" fmla="*/ 3374433 w 3374433"/>
                <a:gd name="connsiteY1" fmla="*/ 2026842 h 2026842"/>
                <a:gd name="connsiteX2" fmla="*/ 0 w 3374433"/>
                <a:gd name="connsiteY2" fmla="*/ 2026842 h 2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4433" h="2026842">
                  <a:moveTo>
                    <a:pt x="0" y="0"/>
                  </a:moveTo>
                  <a:lnTo>
                    <a:pt x="3374433" y="2026842"/>
                  </a:lnTo>
                  <a:lnTo>
                    <a:pt x="0" y="20268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637" name="Полилиния: фигура 15636">
              <a:extLst>
                <a:ext uri="{FF2B5EF4-FFF2-40B4-BE49-F238E27FC236}">
                  <a16:creationId xmlns:a16="http://schemas.microsoft.com/office/drawing/2014/main" id="{06F0713D-63A2-4C36-9A9E-BCCD1BAE57E6}"/>
                </a:ext>
              </a:extLst>
            </p:cNvPr>
            <p:cNvSpPr/>
            <p:nvPr/>
          </p:nvSpPr>
          <p:spPr>
            <a:xfrm>
              <a:off x="5457065" y="5671715"/>
              <a:ext cx="1506812" cy="1210869"/>
            </a:xfrm>
            <a:custGeom>
              <a:avLst/>
              <a:gdLst>
                <a:gd name="connsiteX0" fmla="*/ 0 w 3374433"/>
                <a:gd name="connsiteY0" fmla="*/ 0 h 2026842"/>
                <a:gd name="connsiteX1" fmla="*/ 3374433 w 3374433"/>
                <a:gd name="connsiteY1" fmla="*/ 2026842 h 2026842"/>
                <a:gd name="connsiteX2" fmla="*/ 0 w 3374433"/>
                <a:gd name="connsiteY2" fmla="*/ 2026842 h 2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4433" h="2026842">
                  <a:moveTo>
                    <a:pt x="0" y="0"/>
                  </a:moveTo>
                  <a:lnTo>
                    <a:pt x="3374433" y="2026842"/>
                  </a:lnTo>
                  <a:lnTo>
                    <a:pt x="0" y="2026842"/>
                  </a:lnTo>
                  <a:close/>
                </a:path>
              </a:pathLst>
            </a:custGeom>
            <a:solidFill>
              <a:srgbClr val="0A47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5634" name="Полилиния: фигура 15633">
            <a:extLst>
              <a:ext uri="{FF2B5EF4-FFF2-40B4-BE49-F238E27FC236}">
                <a16:creationId xmlns:a16="http://schemas.microsoft.com/office/drawing/2014/main" id="{9A6FCC9F-3F9D-4F18-BF7A-D2AD5798E770}"/>
              </a:ext>
            </a:extLst>
          </p:cNvPr>
          <p:cNvSpPr/>
          <p:nvPr/>
        </p:nvSpPr>
        <p:spPr>
          <a:xfrm>
            <a:off x="0" y="6308725"/>
            <a:ext cx="906463" cy="579438"/>
          </a:xfrm>
          <a:custGeom>
            <a:avLst/>
            <a:gdLst>
              <a:gd name="connsiteX0" fmla="*/ 0 w 3374433"/>
              <a:gd name="connsiteY0" fmla="*/ 0 h 2026842"/>
              <a:gd name="connsiteX1" fmla="*/ 3374433 w 3374433"/>
              <a:gd name="connsiteY1" fmla="*/ 2026842 h 2026842"/>
              <a:gd name="connsiteX2" fmla="*/ 0 w 3374433"/>
              <a:gd name="connsiteY2" fmla="*/ 2026842 h 202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4433" h="2026842">
                <a:moveTo>
                  <a:pt x="0" y="0"/>
                </a:moveTo>
                <a:lnTo>
                  <a:pt x="3374433" y="2026842"/>
                </a:lnTo>
                <a:lnTo>
                  <a:pt x="0" y="2026842"/>
                </a:lnTo>
                <a:close/>
              </a:path>
            </a:pathLst>
          </a:custGeom>
          <a:solidFill>
            <a:srgbClr val="0A4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0" name="TextBox 15570">
            <a:extLst>
              <a:ext uri="{FF2B5EF4-FFF2-40B4-BE49-F238E27FC236}">
                <a16:creationId xmlns:a16="http://schemas.microsoft.com/office/drawing/2014/main" id="{3049BC11-7166-4827-9E5A-DFCAC88D6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550" y="2932113"/>
            <a:ext cx="9002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>
                <a:solidFill>
                  <a:srgbClr val="0A47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внимание! </a:t>
            </a:r>
          </a:p>
        </p:txBody>
      </p:sp>
      <p:pic>
        <p:nvPicPr>
          <p:cNvPr id="36871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3C902D8-218A-48DB-8809-2BB901A5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5621338"/>
            <a:ext cx="6969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Рисунок 6">
            <a:extLst>
              <a:ext uri="{FF2B5EF4-FFF2-40B4-BE49-F238E27FC236}">
                <a16:creationId xmlns:a16="http://schemas.microsoft.com/office/drawing/2014/main" id="{42AD8F38-3DA4-427A-828F-8FF35334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5338763"/>
            <a:ext cx="17462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Рисунок 8" descr="Изображение выглядит как воздушное судно, планер, дрон&#10;&#10;Автоматически созданное описание">
            <a:extLst>
              <a:ext uri="{FF2B5EF4-FFF2-40B4-BE49-F238E27FC236}">
                <a16:creationId xmlns:a16="http://schemas.microsoft.com/office/drawing/2014/main" id="{5162EBC2-868A-4ACA-883C-B58BB2224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265613"/>
            <a:ext cx="1503363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Рисунок 11" descr="Изображение выглядит как LEGO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74EC48E-8604-4742-B458-1AB2095F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621338"/>
            <a:ext cx="12938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5" name="Группа 25">
            <a:extLst>
              <a:ext uri="{FF2B5EF4-FFF2-40B4-BE49-F238E27FC236}">
                <a16:creationId xmlns:a16="http://schemas.microsoft.com/office/drawing/2014/main" id="{0D704A33-0DB7-4AE2-8AC7-9A73E137C6E9}"/>
              </a:ext>
            </a:extLst>
          </p:cNvPr>
          <p:cNvGrpSpPr>
            <a:grpSpLocks/>
          </p:cNvGrpSpPr>
          <p:nvPr/>
        </p:nvGrpSpPr>
        <p:grpSpPr bwMode="auto">
          <a:xfrm>
            <a:off x="1377950" y="128588"/>
            <a:ext cx="1855788" cy="635000"/>
            <a:chOff x="460559" y="470185"/>
            <a:chExt cx="2334878" cy="925483"/>
          </a:xfrm>
        </p:grpSpPr>
        <p:grpSp>
          <p:nvGrpSpPr>
            <p:cNvPr id="27" name="Рисунок 15586">
              <a:extLst>
                <a:ext uri="{FF2B5EF4-FFF2-40B4-BE49-F238E27FC236}">
                  <a16:creationId xmlns:a16="http://schemas.microsoft.com/office/drawing/2014/main" id="{B16F9497-EC7B-48AC-B285-84A9BEA5B3EF}"/>
                </a:ext>
              </a:extLst>
            </p:cNvPr>
            <p:cNvGrpSpPr/>
            <p:nvPr/>
          </p:nvGrpSpPr>
          <p:grpSpPr>
            <a:xfrm>
              <a:off x="460559" y="470185"/>
              <a:ext cx="646128" cy="925483"/>
              <a:chOff x="460559" y="470185"/>
              <a:chExt cx="646128" cy="925483"/>
            </a:xfrm>
            <a:solidFill>
              <a:srgbClr val="0A47C2"/>
            </a:solidFill>
          </p:grpSpPr>
          <p:grpSp>
            <p:nvGrpSpPr>
              <p:cNvPr id="29" name="Рисунок 15586">
                <a:extLst>
                  <a:ext uri="{FF2B5EF4-FFF2-40B4-BE49-F238E27FC236}">
                    <a16:creationId xmlns:a16="http://schemas.microsoft.com/office/drawing/2014/main" id="{32C10744-83BB-476E-8BDE-BDCDE86D2988}"/>
                  </a:ext>
                </a:extLst>
              </p:cNvPr>
              <p:cNvGrpSpPr/>
              <p:nvPr/>
            </p:nvGrpSpPr>
            <p:grpSpPr>
              <a:xfrm>
                <a:off x="512552" y="759784"/>
                <a:ext cx="594134" cy="611358"/>
                <a:chOff x="512552" y="759784"/>
                <a:chExt cx="594134" cy="611358"/>
              </a:xfrm>
              <a:solidFill>
                <a:srgbClr val="0A47C2"/>
              </a:solidFill>
            </p:grpSpPr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id="{1BA18A4F-5334-446C-A62A-4C768C7EF4C6}"/>
                    </a:ext>
                  </a:extLst>
                </p:cNvPr>
                <p:cNvSpPr/>
                <p:nvPr/>
              </p:nvSpPr>
              <p:spPr>
                <a:xfrm>
                  <a:off x="512552" y="957258"/>
                  <a:ext cx="465383" cy="413884"/>
                </a:xfrm>
                <a:custGeom>
                  <a:avLst/>
                  <a:gdLst>
                    <a:gd name="connsiteX0" fmla="*/ 451780 w 465383"/>
                    <a:gd name="connsiteY0" fmla="*/ 383407 h 413884"/>
                    <a:gd name="connsiteX1" fmla="*/ 394156 w 465383"/>
                    <a:gd name="connsiteY1" fmla="*/ 413885 h 413884"/>
                    <a:gd name="connsiteX2" fmla="*/ 213308 w 465383"/>
                    <a:gd name="connsiteY2" fmla="*/ 222289 h 413884"/>
                    <a:gd name="connsiteX3" fmla="*/ 197383 w 465383"/>
                    <a:gd name="connsiteY3" fmla="*/ 211954 h 413884"/>
                    <a:gd name="connsiteX4" fmla="*/ 227664 w 465383"/>
                    <a:gd name="connsiteY4" fmla="*/ 144607 h 413884"/>
                    <a:gd name="connsiteX5" fmla="*/ 237859 w 465383"/>
                    <a:gd name="connsiteY5" fmla="*/ 151355 h 413884"/>
                    <a:gd name="connsiteX6" fmla="*/ 451781 w 465383"/>
                    <a:gd name="connsiteY6" fmla="*/ 383408 h 413884"/>
                    <a:gd name="connsiteX7" fmla="*/ 134019 w 465383"/>
                    <a:gd name="connsiteY7" fmla="*/ 169963 h 413884"/>
                    <a:gd name="connsiteX8" fmla="*/ 83859 w 465383"/>
                    <a:gd name="connsiteY8" fmla="*/ 135158 h 413884"/>
                    <a:gd name="connsiteX9" fmla="*/ 118085 w 465383"/>
                    <a:gd name="connsiteY9" fmla="*/ 68619 h 413884"/>
                    <a:gd name="connsiteX10" fmla="*/ 164892 w 465383"/>
                    <a:gd name="connsiteY10" fmla="*/ 102014 h 413884"/>
                    <a:gd name="connsiteX11" fmla="*/ 134018 w 465383"/>
                    <a:gd name="connsiteY11" fmla="*/ 169964 h 413884"/>
                    <a:gd name="connsiteX12" fmla="*/ 32368 w 465383"/>
                    <a:gd name="connsiteY12" fmla="*/ 96712 h 413884"/>
                    <a:gd name="connsiteX13" fmla="*/ 0 w 465383"/>
                    <a:gd name="connsiteY13" fmla="*/ 69911 h 413884"/>
                    <a:gd name="connsiteX14" fmla="*/ 32184 w 465383"/>
                    <a:gd name="connsiteY14" fmla="*/ 0 h 413884"/>
                    <a:gd name="connsiteX15" fmla="*/ 63962 w 465383"/>
                    <a:gd name="connsiteY15" fmla="*/ 27042 h 413884"/>
                    <a:gd name="connsiteX16" fmla="*/ 32368 w 465383"/>
                    <a:gd name="connsiteY16" fmla="*/ 96712 h 413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5383" h="413884">
                      <a:moveTo>
                        <a:pt x="451780" y="383407"/>
                      </a:moveTo>
                      <a:cubicBezTo>
                        <a:pt x="433689" y="395422"/>
                        <a:pt x="414384" y="405641"/>
                        <a:pt x="394156" y="413885"/>
                      </a:cubicBezTo>
                      <a:cubicBezTo>
                        <a:pt x="438113" y="380851"/>
                        <a:pt x="353582" y="313023"/>
                        <a:pt x="213308" y="222289"/>
                      </a:cubicBezTo>
                      <a:cubicBezTo>
                        <a:pt x="207929" y="218809"/>
                        <a:pt x="202621" y="215365"/>
                        <a:pt x="197383" y="211954"/>
                      </a:cubicBezTo>
                      <a:cubicBezTo>
                        <a:pt x="205610" y="190726"/>
                        <a:pt x="215712" y="168170"/>
                        <a:pt x="227664" y="144607"/>
                      </a:cubicBezTo>
                      <a:cubicBezTo>
                        <a:pt x="231028" y="146840"/>
                        <a:pt x="234426" y="149090"/>
                        <a:pt x="237859" y="151355"/>
                      </a:cubicBezTo>
                      <a:cubicBezTo>
                        <a:pt x="438648" y="283834"/>
                        <a:pt x="494899" y="344763"/>
                        <a:pt x="451781" y="383408"/>
                      </a:cubicBezTo>
                      <a:close/>
                      <a:moveTo>
                        <a:pt x="134019" y="169963"/>
                      </a:moveTo>
                      <a:cubicBezTo>
                        <a:pt x="116218" y="157913"/>
                        <a:pt x="99489" y="146322"/>
                        <a:pt x="83859" y="135158"/>
                      </a:cubicBezTo>
                      <a:cubicBezTo>
                        <a:pt x="93769" y="113586"/>
                        <a:pt x="105183" y="91381"/>
                        <a:pt x="118085" y="68619"/>
                      </a:cubicBezTo>
                      <a:cubicBezTo>
                        <a:pt x="132599" y="79269"/>
                        <a:pt x="148193" y="90392"/>
                        <a:pt x="164892" y="102014"/>
                      </a:cubicBezTo>
                      <a:cubicBezTo>
                        <a:pt x="152889" y="125550"/>
                        <a:pt x="142606" y="148273"/>
                        <a:pt x="134018" y="169964"/>
                      </a:cubicBezTo>
                      <a:close/>
                      <a:moveTo>
                        <a:pt x="32368" y="96712"/>
                      </a:moveTo>
                      <a:cubicBezTo>
                        <a:pt x="20631" y="87467"/>
                        <a:pt x="9833" y="78543"/>
                        <a:pt x="0" y="69911"/>
                      </a:cubicBezTo>
                      <a:cubicBezTo>
                        <a:pt x="9178" y="47349"/>
                        <a:pt x="19925" y="23993"/>
                        <a:pt x="32184" y="0"/>
                      </a:cubicBezTo>
                      <a:cubicBezTo>
                        <a:pt x="41732" y="8587"/>
                        <a:pt x="52316" y="17591"/>
                        <a:pt x="63962" y="27042"/>
                      </a:cubicBezTo>
                      <a:cubicBezTo>
                        <a:pt x="51628" y="51014"/>
                        <a:pt x="41079" y="74274"/>
                        <a:pt x="32368" y="96712"/>
                      </a:cubicBezTo>
                      <a:close/>
                    </a:path>
                  </a:pathLst>
                </a:custGeom>
                <a:solidFill>
                  <a:srgbClr val="0A47C2"/>
                </a:solidFill>
                <a:ln w="9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id="{C124215C-BA8E-48ED-B0E7-1E265D803DD8}"/>
                    </a:ext>
                  </a:extLst>
                </p:cNvPr>
                <p:cNvSpPr/>
                <p:nvPr/>
              </p:nvSpPr>
              <p:spPr>
                <a:xfrm>
                  <a:off x="567097" y="850900"/>
                  <a:ext cx="491271" cy="460910"/>
                </a:xfrm>
                <a:custGeom>
                  <a:avLst/>
                  <a:gdLst>
                    <a:gd name="connsiteX0" fmla="*/ 486632 w 491271"/>
                    <a:gd name="connsiteY0" fmla="*/ 401514 h 460910"/>
                    <a:gd name="connsiteX1" fmla="*/ 482516 w 491271"/>
                    <a:gd name="connsiteY1" fmla="*/ 407398 h 460910"/>
                    <a:gd name="connsiteX2" fmla="*/ 434073 w 491271"/>
                    <a:gd name="connsiteY2" fmla="*/ 460910 h 460910"/>
                    <a:gd name="connsiteX3" fmla="*/ 195634 w 491271"/>
                    <a:gd name="connsiteY3" fmla="*/ 209270 h 460910"/>
                    <a:gd name="connsiteX4" fmla="*/ 236695 w 491271"/>
                    <a:gd name="connsiteY4" fmla="*/ 143187 h 460910"/>
                    <a:gd name="connsiteX5" fmla="*/ 486632 w 491271"/>
                    <a:gd name="connsiteY5" fmla="*/ 401514 h 460910"/>
                    <a:gd name="connsiteX6" fmla="*/ 133044 w 491271"/>
                    <a:gd name="connsiteY6" fmla="*/ 166551 h 460910"/>
                    <a:gd name="connsiteX7" fmla="*/ 87783 w 491271"/>
                    <a:gd name="connsiteY7" fmla="*/ 134353 h 460910"/>
                    <a:gd name="connsiteX8" fmla="*/ 129896 w 491271"/>
                    <a:gd name="connsiteY8" fmla="*/ 71149 h 460910"/>
                    <a:gd name="connsiteX9" fmla="*/ 173683 w 491271"/>
                    <a:gd name="connsiteY9" fmla="*/ 101319 h 460910"/>
                    <a:gd name="connsiteX10" fmla="*/ 133044 w 491271"/>
                    <a:gd name="connsiteY10" fmla="*/ 166551 h 460910"/>
                    <a:gd name="connsiteX11" fmla="*/ 32088 w 491271"/>
                    <a:gd name="connsiteY11" fmla="*/ 91952 h 460910"/>
                    <a:gd name="connsiteX12" fmla="*/ 0 w 491271"/>
                    <a:gd name="connsiteY12" fmla="*/ 64855 h 460910"/>
                    <a:gd name="connsiteX13" fmla="*/ 39428 w 491271"/>
                    <a:gd name="connsiteY13" fmla="*/ 0 h 460910"/>
                    <a:gd name="connsiteX14" fmla="*/ 72061 w 491271"/>
                    <a:gd name="connsiteY14" fmla="*/ 27956 h 460910"/>
                    <a:gd name="connsiteX15" fmla="*/ 32088 w 491271"/>
                    <a:gd name="connsiteY15" fmla="*/ 91952 h 460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1271" h="460910">
                      <a:moveTo>
                        <a:pt x="486632" y="401514"/>
                      </a:moveTo>
                      <a:cubicBezTo>
                        <a:pt x="485282" y="403491"/>
                        <a:pt x="483905" y="405451"/>
                        <a:pt x="482516" y="407398"/>
                      </a:cubicBezTo>
                      <a:cubicBezTo>
                        <a:pt x="468145" y="426965"/>
                        <a:pt x="451897" y="444868"/>
                        <a:pt x="434073" y="460910"/>
                      </a:cubicBezTo>
                      <a:cubicBezTo>
                        <a:pt x="483413" y="410672"/>
                        <a:pt x="356129" y="317358"/>
                        <a:pt x="195634" y="209270"/>
                      </a:cubicBezTo>
                      <a:cubicBezTo>
                        <a:pt x="207917" y="187803"/>
                        <a:pt x="221606" y="165707"/>
                        <a:pt x="236695" y="143187"/>
                      </a:cubicBezTo>
                      <a:cubicBezTo>
                        <a:pt x="470375" y="299055"/>
                        <a:pt x="506364" y="359706"/>
                        <a:pt x="486632" y="401514"/>
                      </a:cubicBezTo>
                      <a:close/>
                      <a:moveTo>
                        <a:pt x="133044" y="166551"/>
                      </a:moveTo>
                      <a:cubicBezTo>
                        <a:pt x="116861" y="155277"/>
                        <a:pt x="101786" y="144557"/>
                        <a:pt x="87783" y="134353"/>
                      </a:cubicBezTo>
                      <a:cubicBezTo>
                        <a:pt x="100717" y="113646"/>
                        <a:pt x="114772" y="92556"/>
                        <a:pt x="129896" y="71149"/>
                      </a:cubicBezTo>
                      <a:cubicBezTo>
                        <a:pt x="143990" y="81114"/>
                        <a:pt x="158669" y="91194"/>
                        <a:pt x="173683" y="101319"/>
                      </a:cubicBezTo>
                      <a:cubicBezTo>
                        <a:pt x="158808" y="123482"/>
                        <a:pt x="145263" y="145275"/>
                        <a:pt x="133044" y="166551"/>
                      </a:cubicBezTo>
                      <a:close/>
                      <a:moveTo>
                        <a:pt x="32088" y="91952"/>
                      </a:moveTo>
                      <a:cubicBezTo>
                        <a:pt x="20196" y="82391"/>
                        <a:pt x="9516" y="73377"/>
                        <a:pt x="0" y="64855"/>
                      </a:cubicBezTo>
                      <a:cubicBezTo>
                        <a:pt x="12028" y="43623"/>
                        <a:pt x="25186" y="21973"/>
                        <a:pt x="39428" y="0"/>
                      </a:cubicBezTo>
                      <a:cubicBezTo>
                        <a:pt x="49168" y="9052"/>
                        <a:pt x="60130" y="18394"/>
                        <a:pt x="72061" y="27956"/>
                      </a:cubicBezTo>
                      <a:cubicBezTo>
                        <a:pt x="57554" y="49685"/>
                        <a:pt x="44188" y="71050"/>
                        <a:pt x="32088" y="91952"/>
                      </a:cubicBezTo>
                      <a:close/>
                    </a:path>
                  </a:pathLst>
                </a:custGeom>
                <a:solidFill>
                  <a:srgbClr val="0A47C2"/>
                </a:solidFill>
                <a:ln w="9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id="{134A18E3-B8E4-4499-897F-218BD34634B4}"/>
                    </a:ext>
                  </a:extLst>
                </p:cNvPr>
                <p:cNvSpPr/>
                <p:nvPr/>
              </p:nvSpPr>
              <p:spPr>
                <a:xfrm>
                  <a:off x="631124" y="759784"/>
                  <a:ext cx="475563" cy="443933"/>
                </a:xfrm>
                <a:custGeom>
                  <a:avLst/>
                  <a:gdLst>
                    <a:gd name="connsiteX0" fmla="*/ 475564 w 475563"/>
                    <a:gd name="connsiteY0" fmla="*/ 356783 h 443933"/>
                    <a:gd name="connsiteX1" fmla="*/ 475465 w 475563"/>
                    <a:gd name="connsiteY1" fmla="*/ 357474 h 443933"/>
                    <a:gd name="connsiteX2" fmla="*/ 449972 w 475563"/>
                    <a:gd name="connsiteY2" fmla="*/ 443933 h 443933"/>
                    <a:gd name="connsiteX3" fmla="*/ 198306 w 475563"/>
                    <a:gd name="connsiteY3" fmla="*/ 197532 h 443933"/>
                    <a:gd name="connsiteX4" fmla="*/ 239602 w 475563"/>
                    <a:gd name="connsiteY4" fmla="*/ 143894 h 443933"/>
                    <a:gd name="connsiteX5" fmla="*/ 475563 w 475563"/>
                    <a:gd name="connsiteY5" fmla="*/ 356783 h 443933"/>
                    <a:gd name="connsiteX6" fmla="*/ 135008 w 475563"/>
                    <a:gd name="connsiteY6" fmla="*/ 156120 h 443933"/>
                    <a:gd name="connsiteX7" fmla="*/ 91748 w 475563"/>
                    <a:gd name="connsiteY7" fmla="*/ 126716 h 443933"/>
                    <a:gd name="connsiteX8" fmla="*/ 133061 w 475563"/>
                    <a:gd name="connsiteY8" fmla="*/ 73768 h 443933"/>
                    <a:gd name="connsiteX9" fmla="*/ 176143 w 475563"/>
                    <a:gd name="connsiteY9" fmla="*/ 102693 h 443933"/>
                    <a:gd name="connsiteX10" fmla="*/ 135008 w 475563"/>
                    <a:gd name="connsiteY10" fmla="*/ 156120 h 443933"/>
                    <a:gd name="connsiteX11" fmla="*/ 32911 w 475563"/>
                    <a:gd name="connsiteY11" fmla="*/ 83048 h 443933"/>
                    <a:gd name="connsiteX12" fmla="*/ 0 w 475563"/>
                    <a:gd name="connsiteY12" fmla="*/ 54413 h 443933"/>
                    <a:gd name="connsiteX13" fmla="*/ 39466 w 475563"/>
                    <a:gd name="connsiteY13" fmla="*/ 0 h 443933"/>
                    <a:gd name="connsiteX14" fmla="*/ 72863 w 475563"/>
                    <a:gd name="connsiteY14" fmla="*/ 29488 h 443933"/>
                    <a:gd name="connsiteX15" fmla="*/ 32911 w 475563"/>
                    <a:gd name="connsiteY15" fmla="*/ 83048 h 443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5563" h="443933">
                      <a:moveTo>
                        <a:pt x="475564" y="356783"/>
                      </a:moveTo>
                      <a:lnTo>
                        <a:pt x="475465" y="357474"/>
                      </a:lnTo>
                      <a:cubicBezTo>
                        <a:pt x="470870" y="388077"/>
                        <a:pt x="462152" y="417068"/>
                        <a:pt x="449972" y="443933"/>
                      </a:cubicBezTo>
                      <a:cubicBezTo>
                        <a:pt x="463439" y="378617"/>
                        <a:pt x="317468" y="275861"/>
                        <a:pt x="198306" y="197532"/>
                      </a:cubicBezTo>
                      <a:cubicBezTo>
                        <a:pt x="211989" y="178663"/>
                        <a:pt x="225713" y="160897"/>
                        <a:pt x="239602" y="143894"/>
                      </a:cubicBezTo>
                      <a:cubicBezTo>
                        <a:pt x="400265" y="249347"/>
                        <a:pt x="465976" y="308303"/>
                        <a:pt x="475563" y="356783"/>
                      </a:cubicBezTo>
                      <a:close/>
                      <a:moveTo>
                        <a:pt x="135008" y="156120"/>
                      </a:moveTo>
                      <a:cubicBezTo>
                        <a:pt x="119474" y="145814"/>
                        <a:pt x="105064" y="136025"/>
                        <a:pt x="91748" y="126716"/>
                      </a:cubicBezTo>
                      <a:cubicBezTo>
                        <a:pt x="104848" y="109235"/>
                        <a:pt x="118631" y="91575"/>
                        <a:pt x="133061" y="73768"/>
                      </a:cubicBezTo>
                      <a:cubicBezTo>
                        <a:pt x="147591" y="83801"/>
                        <a:pt x="162232" y="93572"/>
                        <a:pt x="176143" y="102693"/>
                      </a:cubicBezTo>
                      <a:cubicBezTo>
                        <a:pt x="162261" y="119713"/>
                        <a:pt x="148578" y="137426"/>
                        <a:pt x="135008" y="156120"/>
                      </a:cubicBezTo>
                      <a:close/>
                      <a:moveTo>
                        <a:pt x="32911" y="83048"/>
                      </a:moveTo>
                      <a:cubicBezTo>
                        <a:pt x="20099" y="72760"/>
                        <a:pt x="9147" y="63240"/>
                        <a:pt x="0" y="54413"/>
                      </a:cubicBezTo>
                      <a:cubicBezTo>
                        <a:pt x="12449" y="36438"/>
                        <a:pt x="25616" y="18284"/>
                        <a:pt x="39466" y="0"/>
                      </a:cubicBezTo>
                      <a:cubicBezTo>
                        <a:pt x="48556" y="9208"/>
                        <a:pt x="59996" y="19181"/>
                        <a:pt x="72863" y="29488"/>
                      </a:cubicBezTo>
                      <a:cubicBezTo>
                        <a:pt x="58828" y="47529"/>
                        <a:pt x="45508" y="65393"/>
                        <a:pt x="32911" y="83048"/>
                      </a:cubicBezTo>
                      <a:close/>
                    </a:path>
                  </a:pathLst>
                </a:custGeom>
                <a:solidFill>
                  <a:srgbClr val="0A47C2"/>
                </a:solidFill>
                <a:ln w="9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471FDC62-ACC7-41F9-A9D3-FCE134F20553}"/>
                  </a:ext>
                </a:extLst>
              </p:cNvPr>
              <p:cNvSpPr/>
              <p:nvPr/>
            </p:nvSpPr>
            <p:spPr>
              <a:xfrm>
                <a:off x="604852" y="665675"/>
                <a:ext cx="425318" cy="729994"/>
              </a:xfrm>
              <a:custGeom>
                <a:avLst/>
                <a:gdLst>
                  <a:gd name="connsiteX0" fmla="*/ 425317 w 425318"/>
                  <a:gd name="connsiteY0" fmla="*/ 49629 h 729994"/>
                  <a:gd name="connsiteX1" fmla="*/ 205730 w 425318"/>
                  <a:gd name="connsiteY1" fmla="*/ 293372 h 729994"/>
                  <a:gd name="connsiteX2" fmla="*/ 79656 w 425318"/>
                  <a:gd name="connsiteY2" fmla="*/ 652472 h 729994"/>
                  <a:gd name="connsiteX3" fmla="*/ 263886 w 425318"/>
                  <a:gd name="connsiteY3" fmla="*/ 720359 h 729994"/>
                  <a:gd name="connsiteX4" fmla="*/ 13167 w 425318"/>
                  <a:gd name="connsiteY4" fmla="*/ 652092 h 729994"/>
                  <a:gd name="connsiteX5" fmla="*/ 142305 w 425318"/>
                  <a:gd name="connsiteY5" fmla="*/ 252123 h 729994"/>
                  <a:gd name="connsiteX6" fmla="*/ 370506 w 425318"/>
                  <a:gd name="connsiteY6" fmla="*/ 0 h 729994"/>
                  <a:gd name="connsiteX7" fmla="*/ 425318 w 425318"/>
                  <a:gd name="connsiteY7" fmla="*/ 49629 h 72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5318" h="729994">
                    <a:moveTo>
                      <a:pt x="425317" y="49629"/>
                    </a:moveTo>
                    <a:cubicBezTo>
                      <a:pt x="341727" y="129686"/>
                      <a:pt x="273603" y="196838"/>
                      <a:pt x="205730" y="293372"/>
                    </a:cubicBezTo>
                    <a:cubicBezTo>
                      <a:pt x="90614" y="457109"/>
                      <a:pt x="47715" y="602519"/>
                      <a:pt x="79656" y="652472"/>
                    </a:cubicBezTo>
                    <a:cubicBezTo>
                      <a:pt x="124561" y="722702"/>
                      <a:pt x="216524" y="725725"/>
                      <a:pt x="263886" y="720359"/>
                    </a:cubicBezTo>
                    <a:cubicBezTo>
                      <a:pt x="200054" y="738642"/>
                      <a:pt x="64290" y="738317"/>
                      <a:pt x="13167" y="652092"/>
                    </a:cubicBezTo>
                    <a:cubicBezTo>
                      <a:pt x="-23747" y="589837"/>
                      <a:pt x="16229" y="431289"/>
                      <a:pt x="142305" y="252123"/>
                    </a:cubicBezTo>
                    <a:cubicBezTo>
                      <a:pt x="212018" y="153057"/>
                      <a:pt x="284153" y="81906"/>
                      <a:pt x="370506" y="0"/>
                    </a:cubicBezTo>
                    <a:lnTo>
                      <a:pt x="425318" y="49629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59C1764C-4006-4B4B-8425-835A953103CE}"/>
                  </a:ext>
                </a:extLst>
              </p:cNvPr>
              <p:cNvSpPr/>
              <p:nvPr/>
            </p:nvSpPr>
            <p:spPr>
              <a:xfrm>
                <a:off x="506645" y="475204"/>
                <a:ext cx="529578" cy="812826"/>
              </a:xfrm>
              <a:custGeom>
                <a:avLst/>
                <a:gdLst>
                  <a:gd name="connsiteX0" fmla="*/ 529579 w 529578"/>
                  <a:gd name="connsiteY0" fmla="*/ 55823 h 812826"/>
                  <a:gd name="connsiteX1" fmla="*/ 37361 w 529578"/>
                  <a:gd name="connsiteY1" fmla="*/ 812827 h 812826"/>
                  <a:gd name="connsiteX2" fmla="*/ 30186 w 529578"/>
                  <a:gd name="connsiteY2" fmla="*/ 803948 h 812826"/>
                  <a:gd name="connsiteX3" fmla="*/ 473743 w 529578"/>
                  <a:gd name="connsiteY3" fmla="*/ 0 h 812826"/>
                  <a:gd name="connsiteX4" fmla="*/ 529579 w 529578"/>
                  <a:gd name="connsiteY4" fmla="*/ 55823 h 812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578" h="812826">
                    <a:moveTo>
                      <a:pt x="529579" y="55823"/>
                    </a:moveTo>
                    <a:cubicBezTo>
                      <a:pt x="206125" y="343056"/>
                      <a:pt x="11347" y="640348"/>
                      <a:pt x="37361" y="812827"/>
                    </a:cubicBezTo>
                    <a:cubicBezTo>
                      <a:pt x="34864" y="809967"/>
                      <a:pt x="32452" y="807022"/>
                      <a:pt x="30186" y="803948"/>
                    </a:cubicBezTo>
                    <a:cubicBezTo>
                      <a:pt x="-78392" y="657054"/>
                      <a:pt x="114318" y="323368"/>
                      <a:pt x="473743" y="0"/>
                    </a:cubicBezTo>
                    <a:lnTo>
                      <a:pt x="529579" y="55823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FDB78326-6074-4A93-910C-9057FDE57EE6}"/>
                  </a:ext>
                </a:extLst>
              </p:cNvPr>
              <p:cNvSpPr/>
              <p:nvPr/>
            </p:nvSpPr>
            <p:spPr>
              <a:xfrm>
                <a:off x="460559" y="470185"/>
                <a:ext cx="404973" cy="666577"/>
              </a:xfrm>
              <a:custGeom>
                <a:avLst/>
                <a:gdLst>
                  <a:gd name="connsiteX0" fmla="*/ 404973 w 404973"/>
                  <a:gd name="connsiteY0" fmla="*/ 49990 h 666577"/>
                  <a:gd name="connsiteX1" fmla="*/ 7612 w 404973"/>
                  <a:gd name="connsiteY1" fmla="*/ 666578 h 666577"/>
                  <a:gd name="connsiteX2" fmla="*/ 355279 w 404973"/>
                  <a:gd name="connsiteY2" fmla="*/ 0 h 666577"/>
                  <a:gd name="connsiteX3" fmla="*/ 404974 w 404973"/>
                  <a:gd name="connsiteY3" fmla="*/ 49991 h 66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4973" h="666577">
                    <a:moveTo>
                      <a:pt x="404973" y="49990"/>
                    </a:moveTo>
                    <a:cubicBezTo>
                      <a:pt x="171000" y="274149"/>
                      <a:pt x="32602" y="507911"/>
                      <a:pt x="7612" y="666578"/>
                    </a:cubicBezTo>
                    <a:cubicBezTo>
                      <a:pt x="-33943" y="521727"/>
                      <a:pt x="96422" y="258824"/>
                      <a:pt x="355279" y="0"/>
                    </a:cubicBezTo>
                    <a:lnTo>
                      <a:pt x="404974" y="49991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2BF6E894-4A4E-4A3F-8463-1B5428DECF12}"/>
                  </a:ext>
                </a:extLst>
              </p:cNvPr>
              <p:cNvSpPr/>
              <p:nvPr/>
            </p:nvSpPr>
            <p:spPr>
              <a:xfrm>
                <a:off x="939551" y="470244"/>
                <a:ext cx="104210" cy="104186"/>
              </a:xfrm>
              <a:custGeom>
                <a:avLst/>
                <a:gdLst>
                  <a:gd name="connsiteX0" fmla="*/ 0 w 104210"/>
                  <a:gd name="connsiteY0" fmla="*/ 0 h 104186"/>
                  <a:gd name="connsiteX1" fmla="*/ 104211 w 104210"/>
                  <a:gd name="connsiteY1" fmla="*/ 0 h 104186"/>
                  <a:gd name="connsiteX2" fmla="*/ 104211 w 104210"/>
                  <a:gd name="connsiteY2" fmla="*/ 104186 h 104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10" h="104186">
                    <a:moveTo>
                      <a:pt x="0" y="0"/>
                    </a:moveTo>
                    <a:lnTo>
                      <a:pt x="104211" y="0"/>
                    </a:lnTo>
                    <a:lnTo>
                      <a:pt x="104211" y="104186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68996CA6-D78A-4FDD-A662-C8D9F44A6369}"/>
                  </a:ext>
                </a:extLst>
              </p:cNvPr>
              <p:cNvSpPr/>
              <p:nvPr/>
            </p:nvSpPr>
            <p:spPr>
              <a:xfrm>
                <a:off x="944546" y="646048"/>
                <a:ext cx="97785" cy="97762"/>
              </a:xfrm>
              <a:custGeom>
                <a:avLst/>
                <a:gdLst>
                  <a:gd name="connsiteX0" fmla="*/ 0 w 97785"/>
                  <a:gd name="connsiteY0" fmla="*/ 0 h 97762"/>
                  <a:gd name="connsiteX1" fmla="*/ 97786 w 97785"/>
                  <a:gd name="connsiteY1" fmla="*/ 0 h 97762"/>
                  <a:gd name="connsiteX2" fmla="*/ 97786 w 97785"/>
                  <a:gd name="connsiteY2" fmla="*/ 97763 h 9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85" h="97762">
                    <a:moveTo>
                      <a:pt x="0" y="0"/>
                    </a:moveTo>
                    <a:lnTo>
                      <a:pt x="97786" y="0"/>
                    </a:lnTo>
                    <a:lnTo>
                      <a:pt x="97786" y="97763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040E4D91-ACC4-42FE-A8F9-26185ED34580}"/>
                  </a:ext>
                </a:extLst>
              </p:cNvPr>
              <p:cNvSpPr/>
              <p:nvPr/>
            </p:nvSpPr>
            <p:spPr>
              <a:xfrm>
                <a:off x="769054" y="470288"/>
                <a:ext cx="97785" cy="97762"/>
              </a:xfrm>
              <a:custGeom>
                <a:avLst/>
                <a:gdLst>
                  <a:gd name="connsiteX0" fmla="*/ 0 w 97785"/>
                  <a:gd name="connsiteY0" fmla="*/ 0 h 97762"/>
                  <a:gd name="connsiteX1" fmla="*/ 97786 w 97785"/>
                  <a:gd name="connsiteY1" fmla="*/ 0 h 97762"/>
                  <a:gd name="connsiteX2" fmla="*/ 97786 w 97785"/>
                  <a:gd name="connsiteY2" fmla="*/ 97763 h 9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85" h="97762">
                    <a:moveTo>
                      <a:pt x="0" y="0"/>
                    </a:moveTo>
                    <a:lnTo>
                      <a:pt x="97786" y="0"/>
                    </a:lnTo>
                    <a:lnTo>
                      <a:pt x="97786" y="97763"/>
                    </a:lnTo>
                    <a:close/>
                  </a:path>
                </a:pathLst>
              </a:custGeom>
              <a:solidFill>
                <a:srgbClr val="0A47C2"/>
              </a:solidFill>
              <a:ln w="9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6878" name="TextBox 27">
              <a:extLst>
                <a:ext uri="{FF2B5EF4-FFF2-40B4-BE49-F238E27FC236}">
                  <a16:creationId xmlns:a16="http://schemas.microsoft.com/office/drawing/2014/main" id="{438C7DAE-8E06-4BB9-98D5-721CFD3EA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5701" y="627340"/>
              <a:ext cx="160973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898989"/>
                  </a:solidFill>
                  <a:latin typeface="PT Sans Narrow" pitchFamily="34" charset="-52"/>
                  <a:sym typeface="PT Sans Narrow" pitchFamily="34" charset="-52"/>
                </a:rPr>
                <a:t>ИНСТИТУТ ИССЛЕДОВАНИЙ</a:t>
              </a:r>
              <a:endParaRPr lang="en-US" altLang="ru-RU" sz="1000">
                <a:solidFill>
                  <a:srgbClr val="898989"/>
                </a:solidFill>
                <a:latin typeface="PT Sans Narrow" pitchFamily="34" charset="-52"/>
                <a:sym typeface="PT Sans Narrow" pitchFamily="34" charset="-5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898989"/>
                  </a:solidFill>
                  <a:latin typeface="PT Sans Narrow" pitchFamily="34" charset="-52"/>
                  <a:sym typeface="PT Sans Narrow" pitchFamily="34" charset="-52"/>
                </a:rPr>
                <a:t>ЭКОНОМИЧЕСКОЙ ПОЛИТИКИ</a:t>
              </a:r>
              <a:endParaRPr lang="en-US" altLang="ru-RU" sz="1000">
                <a:solidFill>
                  <a:srgbClr val="898989"/>
                </a:solidFill>
                <a:latin typeface="PT Sans Narrow" pitchFamily="34" charset="-52"/>
                <a:sym typeface="PT Sans Narrow" pitchFamily="34" charset="-5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898989"/>
                  </a:solidFill>
                  <a:latin typeface="PT Sans Narrow" pitchFamily="34" charset="-52"/>
                  <a:sym typeface="PT Sans Narrow" pitchFamily="34" charset="-52"/>
                </a:rPr>
                <a:t>КЫРГЫЗСКОЙ РЕСПУБЛИКИ</a:t>
              </a:r>
            </a:p>
          </p:txBody>
        </p:sp>
      </p:grpSp>
      <p:pic>
        <p:nvPicPr>
          <p:cNvPr id="36876" name="Рисунок 46">
            <a:extLst>
              <a:ext uri="{FF2B5EF4-FFF2-40B4-BE49-F238E27FC236}">
                <a16:creationId xmlns:a16="http://schemas.microsoft.com/office/drawing/2014/main" id="{C892617B-6C98-4924-80EB-AC37E4CB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5263"/>
            <a:ext cx="596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9636D95-F6FB-47DC-A289-DE8C769F5A91}"/>
              </a:ext>
            </a:extLst>
          </p:cNvPr>
          <p:cNvSpPr/>
          <p:nvPr/>
        </p:nvSpPr>
        <p:spPr>
          <a:xfrm>
            <a:off x="7848667" y="2504661"/>
            <a:ext cx="3607905" cy="11306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2EC1153-914E-4014-BB79-AE5F21F94CAA}"/>
              </a:ext>
            </a:extLst>
          </p:cNvPr>
          <p:cNvSpPr/>
          <p:nvPr/>
        </p:nvSpPr>
        <p:spPr>
          <a:xfrm>
            <a:off x="3747051" y="2504661"/>
            <a:ext cx="3607905" cy="113064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67D35E3-BDF1-40E4-84B2-6CE1DFF106A0}"/>
              </a:ext>
            </a:extLst>
          </p:cNvPr>
          <p:cNvSpPr/>
          <p:nvPr/>
        </p:nvSpPr>
        <p:spPr>
          <a:xfrm>
            <a:off x="1566862" y="381000"/>
            <a:ext cx="7943850" cy="14041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7" name="Прямоугольник 7">
            <a:extLst>
              <a:ext uri="{FF2B5EF4-FFF2-40B4-BE49-F238E27FC236}">
                <a16:creationId xmlns:a16="http://schemas.microsoft.com/office/drawing/2014/main" id="{EC33C334-BBD5-476B-8B86-9CE0783C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2625"/>
            <a:ext cx="12192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китайском языке нет слова «кризис». Они используют два иероглифа,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один из которых обозначает опасность, а другой - возможность.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a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crisis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aware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danger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recognize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600" b="1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</a:t>
            </a:r>
            <a:endParaRPr lang="ru-RU" altLang="ru-RU" sz="2600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(во время кризиса знай об опасности, но распознавай возможность.)</a:t>
            </a:r>
          </a:p>
        </p:txBody>
      </p:sp>
      <p:grpSp>
        <p:nvGrpSpPr>
          <p:cNvPr id="14348" name="Группа 58">
            <a:extLst>
              <a:ext uri="{FF2B5EF4-FFF2-40B4-BE49-F238E27FC236}">
                <a16:creationId xmlns:a16="http://schemas.microsoft.com/office/drawing/2014/main" id="{F86285C6-1AE1-4B09-A725-7187CD2B501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9815118" y="-2"/>
            <a:ext cx="2376881" cy="1692274"/>
            <a:chOff x="5457065" y="4992325"/>
            <a:chExt cx="2421097" cy="1882738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6292F884-57E8-4C74-A203-31AB436ECCEF}"/>
                </a:ext>
              </a:extLst>
            </p:cNvPr>
            <p:cNvSpPr/>
            <p:nvPr/>
          </p:nvSpPr>
          <p:spPr>
            <a:xfrm>
              <a:off x="5452227" y="5001377"/>
              <a:ext cx="2416258" cy="1879116"/>
            </a:xfrm>
            <a:custGeom>
              <a:avLst/>
              <a:gdLst>
                <a:gd name="connsiteX0" fmla="*/ 0 w 3374433"/>
                <a:gd name="connsiteY0" fmla="*/ 0 h 2026842"/>
                <a:gd name="connsiteX1" fmla="*/ 3374433 w 3374433"/>
                <a:gd name="connsiteY1" fmla="*/ 2026842 h 2026842"/>
                <a:gd name="connsiteX2" fmla="*/ 0 w 3374433"/>
                <a:gd name="connsiteY2" fmla="*/ 2026842 h 2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4433" h="2026842">
                  <a:moveTo>
                    <a:pt x="0" y="0"/>
                  </a:moveTo>
                  <a:lnTo>
                    <a:pt x="3374433" y="2026842"/>
                  </a:lnTo>
                  <a:lnTo>
                    <a:pt x="0" y="202684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33085EAD-4F14-406C-9CD9-D0017E53BEC1}"/>
                </a:ext>
              </a:extLst>
            </p:cNvPr>
            <p:cNvSpPr/>
            <p:nvPr/>
          </p:nvSpPr>
          <p:spPr>
            <a:xfrm>
              <a:off x="5447387" y="5685680"/>
              <a:ext cx="1506532" cy="1211107"/>
            </a:xfrm>
            <a:custGeom>
              <a:avLst/>
              <a:gdLst>
                <a:gd name="connsiteX0" fmla="*/ 0 w 3374433"/>
                <a:gd name="connsiteY0" fmla="*/ 0 h 2026842"/>
                <a:gd name="connsiteX1" fmla="*/ 3374433 w 3374433"/>
                <a:gd name="connsiteY1" fmla="*/ 2026842 h 2026842"/>
                <a:gd name="connsiteX2" fmla="*/ 0 w 3374433"/>
                <a:gd name="connsiteY2" fmla="*/ 2026842 h 2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4433" h="2026842">
                  <a:moveTo>
                    <a:pt x="0" y="0"/>
                  </a:moveTo>
                  <a:lnTo>
                    <a:pt x="3374433" y="2026842"/>
                  </a:lnTo>
                  <a:lnTo>
                    <a:pt x="0" y="2026842"/>
                  </a:lnTo>
                  <a:close/>
                </a:path>
              </a:pathLst>
            </a:custGeom>
            <a:solidFill>
              <a:srgbClr val="0A47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349" name="Рисунок 63" descr="Изображение выглядит как воздушное судно, планер, дрон&#10;&#10;Автоматически созданное описание">
            <a:extLst>
              <a:ext uri="{FF2B5EF4-FFF2-40B4-BE49-F238E27FC236}">
                <a16:creationId xmlns:a16="http://schemas.microsoft.com/office/drawing/2014/main" id="{8B2541E3-A0BF-4231-BC5D-28B1056B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087" y="1587"/>
            <a:ext cx="10620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Рисунок 64" descr="Изображение выглядит как LEGO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C3203CB-ACF8-4875-9FA6-BFA8B04D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277" y="262172"/>
            <a:ext cx="9128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Рисунок 2">
            <a:extLst>
              <a:ext uri="{FF2B5EF4-FFF2-40B4-BE49-F238E27FC236}">
                <a16:creationId xmlns:a16="http://schemas.microsoft.com/office/drawing/2014/main" id="{80CDF4ED-B5E2-4D3D-8EFC-283428D6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93713"/>
            <a:ext cx="92932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>
            <a:extLst>
              <a:ext uri="{FF2B5EF4-FFF2-40B4-BE49-F238E27FC236}">
                <a16:creationId xmlns:a16="http://schemas.microsoft.com/office/drawing/2014/main" id="{98FC7A36-895B-4083-BE5D-2241EDC00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/>
          <a:stretch/>
        </p:blipFill>
        <p:spPr bwMode="auto">
          <a:xfrm>
            <a:off x="0" y="396239"/>
            <a:ext cx="12192000" cy="616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39256E1-A719-F823-8CEE-5680E970B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74" y="0"/>
            <a:ext cx="9689105" cy="6855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35" y="631946"/>
            <a:ext cx="9049530" cy="588874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235075" y="1940560"/>
            <a:ext cx="5898186" cy="2174241"/>
            <a:chOff x="3235075" y="1940560"/>
            <a:chExt cx="5898186" cy="2174241"/>
          </a:xfrm>
        </p:grpSpPr>
        <p:sp>
          <p:nvSpPr>
            <p:cNvPr id="11" name="Стрелка вправо 10"/>
            <p:cNvSpPr/>
            <p:nvPr/>
          </p:nvSpPr>
          <p:spPr>
            <a:xfrm rot="5400000">
              <a:off x="2446405" y="2729230"/>
              <a:ext cx="2148840" cy="571500"/>
            </a:xfrm>
            <a:prstGeom prst="rightArrow">
              <a:avLst>
                <a:gd name="adj1" fmla="val 70541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  <a:alpha val="53000"/>
                  </a:schemeClr>
                </a:gs>
                <a:gs pos="100000">
                  <a:srgbClr val="03F16F">
                    <a:alpha val="5098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Стрелка вправо 11"/>
            <p:cNvSpPr/>
            <p:nvPr/>
          </p:nvSpPr>
          <p:spPr>
            <a:xfrm rot="5400000">
              <a:off x="3493770" y="2729230"/>
              <a:ext cx="2148840" cy="571500"/>
            </a:xfrm>
            <a:prstGeom prst="rightArrow">
              <a:avLst>
                <a:gd name="adj1" fmla="val 70541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  <a:alpha val="53000"/>
                  </a:schemeClr>
                </a:gs>
                <a:gs pos="100000">
                  <a:srgbClr val="03F16F">
                    <a:alpha val="5098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 rot="5400000">
              <a:off x="4550025" y="2729230"/>
              <a:ext cx="2148840" cy="571500"/>
            </a:xfrm>
            <a:prstGeom prst="rightArrow">
              <a:avLst>
                <a:gd name="adj1" fmla="val 70541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  <a:alpha val="53000"/>
                  </a:schemeClr>
                </a:gs>
                <a:gs pos="100000">
                  <a:srgbClr val="03F16F">
                    <a:alpha val="5098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2755259" y="2737087"/>
              <a:ext cx="149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Технологии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763573" y="2701527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Инвестиции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5103349" y="2737088"/>
              <a:ext cx="1028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Товары</a:t>
              </a:r>
            </a:p>
          </p:txBody>
        </p:sp>
        <p:sp>
          <p:nvSpPr>
            <p:cNvPr id="17" name="Стрелка вправо 16"/>
            <p:cNvSpPr/>
            <p:nvPr/>
          </p:nvSpPr>
          <p:spPr>
            <a:xfrm rot="5400000" flipV="1">
              <a:off x="7869567" y="3656390"/>
              <a:ext cx="568226" cy="304145"/>
            </a:xfrm>
            <a:prstGeom prst="rightArrow">
              <a:avLst>
                <a:gd name="adj1" fmla="val 70541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  <a:alpha val="53000"/>
                  </a:schemeClr>
                </a:gs>
                <a:gs pos="100000">
                  <a:srgbClr val="03F16F">
                    <a:alpha val="5098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 rot="5400000" flipV="1">
              <a:off x="8272083" y="3665865"/>
              <a:ext cx="593725" cy="304145"/>
            </a:xfrm>
            <a:prstGeom prst="rightArrow">
              <a:avLst>
                <a:gd name="adj1" fmla="val 70541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  <a:alpha val="53000"/>
                  </a:schemeClr>
                </a:gs>
                <a:gs pos="100000">
                  <a:srgbClr val="03F16F">
                    <a:alpha val="5098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>
            <a:xfrm rot="5400000" flipV="1">
              <a:off x="8684328" y="3665867"/>
              <a:ext cx="593722" cy="304145"/>
            </a:xfrm>
            <a:prstGeom prst="rightArrow">
              <a:avLst>
                <a:gd name="adj1" fmla="val 70541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  <a:alpha val="53000"/>
                  </a:schemeClr>
                </a:gs>
                <a:gs pos="100000">
                  <a:srgbClr val="03F16F">
                    <a:alpha val="5098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987636" y="4545367"/>
            <a:ext cx="2568435" cy="666974"/>
            <a:chOff x="4987636" y="4545367"/>
            <a:chExt cx="2568435" cy="666974"/>
          </a:xfrm>
        </p:grpSpPr>
        <p:sp>
          <p:nvSpPr>
            <p:cNvPr id="3" name="Скругленная прямоугольная выноска 2"/>
            <p:cNvSpPr/>
            <p:nvPr/>
          </p:nvSpPr>
          <p:spPr>
            <a:xfrm>
              <a:off x="4987636" y="4545367"/>
              <a:ext cx="2547608" cy="666974"/>
            </a:xfrm>
            <a:prstGeom prst="wedgeRoundRectCallout">
              <a:avLst>
                <a:gd name="adj1" fmla="val -5725"/>
                <a:gd name="adj2" fmla="val 92805"/>
                <a:gd name="adj3" fmla="val 16667"/>
              </a:avLst>
            </a:prstGeom>
            <a:gradFill>
              <a:gsLst>
                <a:gs pos="100000">
                  <a:srgbClr val="007635"/>
                </a:gs>
                <a:gs pos="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691051" y="4581175"/>
              <a:ext cx="1140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Бишкек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4600" y="4866603"/>
              <a:ext cx="2501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экономический центр КР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515555" y="3600734"/>
            <a:ext cx="2953537" cy="666974"/>
            <a:chOff x="5515555" y="3600734"/>
            <a:chExt cx="2953537" cy="666974"/>
          </a:xfrm>
        </p:grpSpPr>
        <p:sp>
          <p:nvSpPr>
            <p:cNvPr id="26" name="Скругленная прямоугольная выноска 25"/>
            <p:cNvSpPr/>
            <p:nvPr/>
          </p:nvSpPr>
          <p:spPr>
            <a:xfrm rot="10800000">
              <a:off x="5609432" y="3600734"/>
              <a:ext cx="2765786" cy="666974"/>
            </a:xfrm>
            <a:prstGeom prst="wedgeRoundRectCallout">
              <a:avLst>
                <a:gd name="adj1" fmla="val -15058"/>
                <a:gd name="adj2" fmla="val 70811"/>
                <a:gd name="adj3" fmla="val 16667"/>
              </a:avLst>
            </a:prstGeom>
            <a:gradFill>
              <a:gsLst>
                <a:gs pos="100000">
                  <a:srgbClr val="007635"/>
                </a:gs>
                <a:gs pos="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08468" y="3610891"/>
              <a:ext cx="2543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Джалал-Абад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15555" y="3909360"/>
              <a:ext cx="2953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2-й экономический центр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099816" y="131307"/>
            <a:ext cx="274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Новые экономические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реалии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3796" y="1040252"/>
            <a:ext cx="760144" cy="369332"/>
          </a:xfrm>
          <a:prstGeom prst="rect">
            <a:avLst/>
          </a:prstGeom>
          <a:solidFill>
            <a:srgbClr val="FFBAB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Китай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46">
            <a:extLst>
              <a:ext uri="{FF2B5EF4-FFF2-40B4-BE49-F238E27FC236}">
                <a16:creationId xmlns:a16="http://schemas.microsoft.com/office/drawing/2014/main" id="{7F51AFF3-F2C4-47D3-8BC2-8309351F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80963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39">
            <a:extLst>
              <a:ext uri="{FF2B5EF4-FFF2-40B4-BE49-F238E27FC236}">
                <a16:creationId xmlns:a16="http://schemas.microsoft.com/office/drawing/2014/main" id="{151100A5-7ED9-4B7E-98E0-1CFFDB52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39525" y="96838"/>
            <a:ext cx="5318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614">
            <a:extLst>
              <a:ext uri="{FF2B5EF4-FFF2-40B4-BE49-F238E27FC236}">
                <a16:creationId xmlns:a16="http://schemas.microsoft.com/office/drawing/2014/main" id="{C15A9898-A4E8-45D1-B60E-F33F1F24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25" y="25400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solidFill>
                <a:srgbClr val="000000"/>
              </a:solidFill>
              <a:latin typeface="PT Sans Narrow" pitchFamily="34" charset="-52"/>
              <a:sym typeface="PT Sans Narro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88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>
            <a:extLst>
              <a:ext uri="{FF2B5EF4-FFF2-40B4-BE49-F238E27FC236}">
                <a16:creationId xmlns:a16="http://schemas.microsoft.com/office/drawing/2014/main" id="{6E6766D4-BAD2-482E-88D2-8F1BA33C0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17083" r="6874" b="3751"/>
          <a:stretch/>
        </p:blipFill>
        <p:spPr bwMode="auto">
          <a:xfrm>
            <a:off x="-12700" y="749300"/>
            <a:ext cx="12192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96A51933-944C-4F41-8CA4-9FD3E8122F53}"/>
              </a:ext>
            </a:extLst>
          </p:cNvPr>
          <p:cNvSpPr txBox="1"/>
          <p:nvPr/>
        </p:nvSpPr>
        <p:spPr>
          <a:xfrm>
            <a:off x="8562975" y="5572125"/>
            <a:ext cx="3629025" cy="982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12700" rIns="0" bIns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Застава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Янгуань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– подножие гор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Куньлунь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– горы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Цунлин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– Афганистан, Иран – Дамаск, Багдад – Кипр, Мальта, Греция – Южное направление.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Застава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Юймэньгуань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– горы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Тянь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Шань – горы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Цунлин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– Центральная Азия – Римская империя – Западное направление.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Север Китая – Памир – Нижняя Волга – Черное море – Северное направление.</a:t>
            </a:r>
          </a:p>
        </p:txBody>
      </p:sp>
      <p:sp>
        <p:nvSpPr>
          <p:cNvPr id="4" name="Прямоугольник: скругленные углы 87">
            <a:extLst>
              <a:ext uri="{FF2B5EF4-FFF2-40B4-BE49-F238E27FC236}">
                <a16:creationId xmlns:a16="http://schemas.microsoft.com/office/drawing/2014/main" id="{278CC93E-B083-40AF-A27F-EDE3C0C165B9}"/>
              </a:ext>
            </a:extLst>
          </p:cNvPr>
          <p:cNvSpPr/>
          <p:nvPr/>
        </p:nvSpPr>
        <p:spPr bwMode="auto">
          <a:xfrm>
            <a:off x="12700" y="7938"/>
            <a:ext cx="12166600" cy="706437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KG" sz="2400" b="1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sym typeface="Arial" panose="020B0604020202020204" pitchFamily="34" charset="0"/>
              </a:rPr>
              <a:t>Великий шелковый путь около </a:t>
            </a:r>
            <a:r>
              <a:rPr kumimoji="0" lang="en-US" altLang="ru-KG" sz="2400" b="1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sym typeface="Arial" panose="020B0604020202020204" pitchFamily="34" charset="0"/>
              </a:rPr>
              <a:t>I </a:t>
            </a:r>
            <a:r>
              <a:rPr kumimoji="0" lang="ru-RU" altLang="ru-KG" sz="2400" b="1" i="0" u="none" strike="noStrike" kern="1200" cap="none" spc="0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sym typeface="Arial" panose="020B0604020202020204" pitchFamily="34" charset="0"/>
              </a:rPr>
              <a:t>века н.э. </a:t>
            </a:r>
            <a:endParaRPr kumimoji="0" lang="ru-RU" altLang="ru-KG" sz="2400" b="0" i="0" u="none" strike="noStrike" kern="1200" cap="none" spc="0" normalizeH="0" baseline="0" noProof="0" dirty="0">
              <a:ln>
                <a:noFill/>
              </a:ln>
              <a:solidFill>
                <a:srgbClr val="0A47C2"/>
              </a:solidFill>
              <a:effectLst/>
              <a:uLnTx/>
              <a:uFillTx/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1509" name="Рисунок 46">
            <a:extLst>
              <a:ext uri="{FF2B5EF4-FFF2-40B4-BE49-F238E27FC236}">
                <a16:creationId xmlns:a16="http://schemas.microsoft.com/office/drawing/2014/main" id="{12620FF2-698A-45B2-8B0D-850A8981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80963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39">
            <a:extLst>
              <a:ext uri="{FF2B5EF4-FFF2-40B4-BE49-F238E27FC236}">
                <a16:creationId xmlns:a16="http://schemas.microsoft.com/office/drawing/2014/main" id="{17735173-14C4-43CD-92D4-EF269B2A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39525" y="96838"/>
            <a:ext cx="5318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5614">
            <a:extLst>
              <a:ext uri="{FF2B5EF4-FFF2-40B4-BE49-F238E27FC236}">
                <a16:creationId xmlns:a16="http://schemas.microsoft.com/office/drawing/2014/main" id="{347B03EB-66A6-4BCB-99BE-6193E5473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25" y="25400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П</a:t>
            </a:r>
            <a:endParaRPr kumimoji="0" lang="en-US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 pitchFamily="34" charset="-52"/>
              <a:ea typeface="+mn-ea"/>
              <a:cs typeface="+mn-cs"/>
              <a:sym typeface="PT Sans Narro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278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F82A6409-3F6E-4D21-BD0B-C2903C0C7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1" name="Объект 2">
            <a:extLst>
              <a:ext uri="{FF2B5EF4-FFF2-40B4-BE49-F238E27FC236}">
                <a16:creationId xmlns:a16="http://schemas.microsoft.com/office/drawing/2014/main" id="{2417362A-E9BE-4FFF-8197-84CB555CE7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2" name="Рисунок 4">
            <a:extLst>
              <a:ext uri="{FF2B5EF4-FFF2-40B4-BE49-F238E27FC236}">
                <a16:creationId xmlns:a16="http://schemas.microsoft.com/office/drawing/2014/main" id="{CD01B9FD-4F67-435D-AFB2-56FD812F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95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013CE126-B540-4C9B-BD2C-88F434004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5" name="Объект 2">
            <a:extLst>
              <a:ext uri="{FF2B5EF4-FFF2-40B4-BE49-F238E27FC236}">
                <a16:creationId xmlns:a16="http://schemas.microsoft.com/office/drawing/2014/main" id="{1B5BC056-3B0C-4DE0-9AE3-A40032D681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6" name="Рисунок 4">
            <a:extLst>
              <a:ext uri="{FF2B5EF4-FFF2-40B4-BE49-F238E27FC236}">
                <a16:creationId xmlns:a16="http://schemas.microsoft.com/office/drawing/2014/main" id="{D0CC2304-0E4A-4281-80E3-6ABA8DCF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/>
          <a:stretch>
            <a:fillRect/>
          </a:stretch>
        </p:blipFill>
        <p:spPr bwMode="auto">
          <a:xfrm>
            <a:off x="0" y="742950"/>
            <a:ext cx="12192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87">
            <a:extLst>
              <a:ext uri="{FF2B5EF4-FFF2-40B4-BE49-F238E27FC236}">
                <a16:creationId xmlns:a16="http://schemas.microsoft.com/office/drawing/2014/main" id="{5505ACA2-535B-4130-BBD4-7D6581C58A0B}"/>
              </a:ext>
            </a:extLst>
          </p:cNvPr>
          <p:cNvSpPr/>
          <p:nvPr/>
        </p:nvSpPr>
        <p:spPr bwMode="auto">
          <a:xfrm>
            <a:off x="25400" y="9525"/>
            <a:ext cx="12166600" cy="706438"/>
          </a:xfrm>
          <a:prstGeom prst="roundRect">
            <a:avLst>
              <a:gd name="adj" fmla="val 0"/>
            </a:avLst>
          </a:prstGeom>
          <a:solidFill>
            <a:srgbClr val="A8C3F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solidFill>
                  <a:srgbClr val="0A47C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Новый шелковый путь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A47C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3558" name="Рисунок 46">
            <a:extLst>
              <a:ext uri="{FF2B5EF4-FFF2-40B4-BE49-F238E27FC236}">
                <a16:creationId xmlns:a16="http://schemas.microsoft.com/office/drawing/2014/main" id="{5AE8AE62-06DB-422C-AC0D-0B3C0BE3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84138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39">
            <a:extLst>
              <a:ext uri="{FF2B5EF4-FFF2-40B4-BE49-F238E27FC236}">
                <a16:creationId xmlns:a16="http://schemas.microsoft.com/office/drawing/2014/main" id="{8641D179-0036-46D9-AE1A-3C5E618C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11453813" y="98425"/>
            <a:ext cx="531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5614">
            <a:extLst>
              <a:ext uri="{FF2B5EF4-FFF2-40B4-BE49-F238E27FC236}">
                <a16:creationId xmlns:a16="http://schemas.microsoft.com/office/drawing/2014/main" id="{5C0C0876-8320-40DA-B1EE-15DD48315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2913" y="26988"/>
            <a:ext cx="2555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 Narrow" pitchFamily="34" charset="-52"/>
                <a:ea typeface="+mn-ea"/>
                <a:cs typeface="+mn-cs"/>
                <a:sym typeface="PT Sans Narrow" pitchFamily="34" charset="-52"/>
              </a:rPr>
              <a:t>П</a:t>
            </a:r>
            <a:endParaRPr kumimoji="0" lang="en-US" altLang="ru-RU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 Narrow" pitchFamily="34" charset="-52"/>
              <a:ea typeface="+mn-ea"/>
              <a:cs typeface="+mn-cs"/>
              <a:sym typeface="PT Sans Narro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1384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1">
            <a:extLst>
              <a:ext uri="{FF2B5EF4-FFF2-40B4-BE49-F238E27FC236}">
                <a16:creationId xmlns:a16="http://schemas.microsoft.com/office/drawing/2014/main" id="{1FA4FB07-2866-44A3-BF17-467A68D2C32A}"/>
              </a:ext>
            </a:extLst>
          </p:cNvPr>
          <p:cNvGrpSpPr>
            <a:grpSpLocks/>
          </p:cNvGrpSpPr>
          <p:nvPr/>
        </p:nvGrpSpPr>
        <p:grpSpPr bwMode="auto">
          <a:xfrm>
            <a:off x="1601788" y="390525"/>
            <a:ext cx="8994775" cy="4314825"/>
            <a:chOff x="309060" y="355732"/>
            <a:chExt cx="11573239" cy="569029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0642ABE7-3C0C-4D93-B011-AA81CF2585C8}"/>
                </a:ext>
              </a:extLst>
            </p:cNvPr>
            <p:cNvSpPr/>
            <p:nvPr/>
          </p:nvSpPr>
          <p:spPr>
            <a:xfrm>
              <a:off x="2451722" y="449943"/>
              <a:ext cx="1615679" cy="163925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A100B61C-2EBF-42F4-B21A-99BB7FF4C8B8}"/>
                </a:ext>
              </a:extLst>
            </p:cNvPr>
            <p:cNvSpPr/>
            <p:nvPr/>
          </p:nvSpPr>
          <p:spPr>
            <a:xfrm>
              <a:off x="309060" y="4507261"/>
              <a:ext cx="1409378" cy="142990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09968AA-B44C-4312-97DA-4B22CE0A8076}"/>
                </a:ext>
              </a:extLst>
            </p:cNvPr>
            <p:cNvSpPr/>
            <p:nvPr/>
          </p:nvSpPr>
          <p:spPr>
            <a:xfrm>
              <a:off x="4951836" y="4681026"/>
              <a:ext cx="1076439" cy="10928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9902208-DED5-46D1-98CD-223A641E37B0}"/>
                </a:ext>
              </a:extLst>
            </p:cNvPr>
            <p:cNvSpPr/>
            <p:nvPr/>
          </p:nvSpPr>
          <p:spPr>
            <a:xfrm>
              <a:off x="6234574" y="4681026"/>
              <a:ext cx="1078480" cy="109283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1E2C05A-9AB2-406F-A2F1-9FE5EF2D8575}"/>
                </a:ext>
              </a:extLst>
            </p:cNvPr>
            <p:cNvSpPr/>
            <p:nvPr/>
          </p:nvSpPr>
          <p:spPr>
            <a:xfrm>
              <a:off x="10242109" y="4381648"/>
              <a:ext cx="1640190" cy="16643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6C662F94-E09E-49D0-98A1-A90D8E149D9F}"/>
                </a:ext>
              </a:extLst>
            </p:cNvPr>
            <p:cNvSpPr/>
            <p:nvPr/>
          </p:nvSpPr>
          <p:spPr>
            <a:xfrm>
              <a:off x="8105574" y="466691"/>
              <a:ext cx="1417548" cy="143618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1DDA9104-4DBB-42D8-A9E6-DCF4BAA75CA2}"/>
                </a:ext>
              </a:extLst>
            </p:cNvPr>
            <p:cNvSpPr/>
            <p:nvPr/>
          </p:nvSpPr>
          <p:spPr>
            <a:xfrm>
              <a:off x="10646540" y="355732"/>
              <a:ext cx="1113205" cy="1128429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Стрелка: вверх-вниз 13">
              <a:extLst>
                <a:ext uri="{FF2B5EF4-FFF2-40B4-BE49-F238E27FC236}">
                  <a16:creationId xmlns:a16="http://schemas.microsoft.com/office/drawing/2014/main" id="{EA02F638-84F9-4AE7-B540-0FCCCA4AA69D}"/>
                </a:ext>
              </a:extLst>
            </p:cNvPr>
            <p:cNvSpPr/>
            <p:nvPr/>
          </p:nvSpPr>
          <p:spPr>
            <a:xfrm rot="1931329">
              <a:off x="1575457" y="1951024"/>
              <a:ext cx="845627" cy="2663008"/>
            </a:xfrm>
            <a:prstGeom prst="upDownArrow">
              <a:avLst>
                <a:gd name="adj1" fmla="val 61655"/>
                <a:gd name="adj2" fmla="val 726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Стрелка: вверх-вниз 14">
              <a:extLst>
                <a:ext uri="{FF2B5EF4-FFF2-40B4-BE49-F238E27FC236}">
                  <a16:creationId xmlns:a16="http://schemas.microsoft.com/office/drawing/2014/main" id="{88705DAE-EC2A-4AF7-BF93-BDD6F381FBDF}"/>
                </a:ext>
              </a:extLst>
            </p:cNvPr>
            <p:cNvSpPr/>
            <p:nvPr/>
          </p:nvSpPr>
          <p:spPr>
            <a:xfrm rot="19674787">
              <a:off x="4102124" y="1904966"/>
              <a:ext cx="845627" cy="2665102"/>
            </a:xfrm>
            <a:prstGeom prst="upDownArrow">
              <a:avLst>
                <a:gd name="adj1" fmla="val 61655"/>
                <a:gd name="adj2" fmla="val 726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Стрелка: вверх-вниз 15">
              <a:extLst>
                <a:ext uri="{FF2B5EF4-FFF2-40B4-BE49-F238E27FC236}">
                  <a16:creationId xmlns:a16="http://schemas.microsoft.com/office/drawing/2014/main" id="{C48F52C1-42E2-4324-AD7B-4756DB84231F}"/>
                </a:ext>
              </a:extLst>
            </p:cNvPr>
            <p:cNvSpPr/>
            <p:nvPr/>
          </p:nvSpPr>
          <p:spPr>
            <a:xfrm rot="16200000">
              <a:off x="2910220" y="3833926"/>
              <a:ext cx="843705" cy="2663520"/>
            </a:xfrm>
            <a:prstGeom prst="upDownArrow">
              <a:avLst>
                <a:gd name="adj1" fmla="val 61655"/>
                <a:gd name="adj2" fmla="val 726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Стрелка: вверх-вниз 19">
              <a:extLst>
                <a:ext uri="{FF2B5EF4-FFF2-40B4-BE49-F238E27FC236}">
                  <a16:creationId xmlns:a16="http://schemas.microsoft.com/office/drawing/2014/main" id="{708505B6-3D1F-4EDF-903D-181E0F92A7B4}"/>
                </a:ext>
              </a:extLst>
            </p:cNvPr>
            <p:cNvSpPr/>
            <p:nvPr/>
          </p:nvSpPr>
          <p:spPr>
            <a:xfrm rot="1931329">
              <a:off x="6994413" y="1823318"/>
              <a:ext cx="845627" cy="2665101"/>
            </a:xfrm>
            <a:prstGeom prst="upDownArrow">
              <a:avLst>
                <a:gd name="adj1" fmla="val 61655"/>
                <a:gd name="adj2" fmla="val 726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Стрелка: вверх-вниз 20">
              <a:extLst>
                <a:ext uri="{FF2B5EF4-FFF2-40B4-BE49-F238E27FC236}">
                  <a16:creationId xmlns:a16="http://schemas.microsoft.com/office/drawing/2014/main" id="{FCD465C1-6327-4A7E-A2FC-5207FF755462}"/>
                </a:ext>
              </a:extLst>
            </p:cNvPr>
            <p:cNvSpPr/>
            <p:nvPr/>
          </p:nvSpPr>
          <p:spPr>
            <a:xfrm rot="19674787">
              <a:off x="9827467" y="1777260"/>
              <a:ext cx="845627" cy="2667195"/>
            </a:xfrm>
            <a:prstGeom prst="upDownArrow">
              <a:avLst>
                <a:gd name="adj1" fmla="val 61655"/>
                <a:gd name="adj2" fmla="val 726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Стрелка: вверх-вниз 21">
              <a:extLst>
                <a:ext uri="{FF2B5EF4-FFF2-40B4-BE49-F238E27FC236}">
                  <a16:creationId xmlns:a16="http://schemas.microsoft.com/office/drawing/2014/main" id="{54D3A758-3860-4FFD-A66F-43D7D5D50DBD}"/>
                </a:ext>
              </a:extLst>
            </p:cNvPr>
            <p:cNvSpPr/>
            <p:nvPr/>
          </p:nvSpPr>
          <p:spPr>
            <a:xfrm rot="16200000">
              <a:off x="8374088" y="3836045"/>
              <a:ext cx="845798" cy="2665563"/>
            </a:xfrm>
            <a:prstGeom prst="upDownArrow">
              <a:avLst>
                <a:gd name="adj1" fmla="val 61655"/>
                <a:gd name="adj2" fmla="val 7260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433" name="Прямоугольник 22">
              <a:extLst>
                <a:ext uri="{FF2B5EF4-FFF2-40B4-BE49-F238E27FC236}">
                  <a16:creationId xmlns:a16="http://schemas.microsoft.com/office/drawing/2014/main" id="{781DAB67-1ED7-4059-9362-20FAA2727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0627" y="436859"/>
              <a:ext cx="1203574" cy="88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Доля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мирового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ВВП</a:t>
              </a:r>
            </a:p>
          </p:txBody>
        </p:sp>
        <p:sp>
          <p:nvSpPr>
            <p:cNvPr id="17434" name="Прямоугольник 24">
              <a:extLst>
                <a:ext uri="{FF2B5EF4-FFF2-40B4-BE49-F238E27FC236}">
                  <a16:creationId xmlns:a16="http://schemas.microsoft.com/office/drawing/2014/main" id="{E7027957-87A2-4215-B8A7-535C1FEAB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1003" y="875781"/>
              <a:ext cx="1056051" cy="69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y-KG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Европа</a:t>
              </a:r>
              <a:endParaRPr lang="en-US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23,1%</a:t>
              </a:r>
              <a:endParaRPr lang="ru-RU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35" name="Прямоугольник 25">
              <a:extLst>
                <a:ext uri="{FF2B5EF4-FFF2-40B4-BE49-F238E27FC236}">
                  <a16:creationId xmlns:a16="http://schemas.microsoft.com/office/drawing/2014/main" id="{B895A7BE-FC68-452E-A57A-6230AA659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764" y="3366490"/>
              <a:ext cx="1615679" cy="852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y-KG" altLang="ru-RU" sz="3600" b="1" dirty="0">
                  <a:solidFill>
                    <a:srgbClr val="1B356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201</a:t>
              </a:r>
              <a:r>
                <a:rPr lang="en-US" altLang="ru-RU" sz="3600" b="1" dirty="0">
                  <a:solidFill>
                    <a:srgbClr val="1B356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2</a:t>
              </a:r>
              <a:endParaRPr lang="ru-RU" altLang="ru-RU" sz="3600" b="1" dirty="0">
                <a:solidFill>
                  <a:srgbClr val="1B356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36" name="Прямоугольник 27">
              <a:extLst>
                <a:ext uri="{FF2B5EF4-FFF2-40B4-BE49-F238E27FC236}">
                  <a16:creationId xmlns:a16="http://schemas.microsoft.com/office/drawing/2014/main" id="{6843D0DB-6804-4101-B2AD-4A019CEA8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8151" y="3321508"/>
              <a:ext cx="1792827" cy="81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y-KG" altLang="ru-RU" sz="3600" b="1">
                  <a:solidFill>
                    <a:srgbClr val="1B356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20</a:t>
              </a:r>
              <a:r>
                <a:rPr lang="en-US" altLang="ru-RU" sz="3600" b="1">
                  <a:solidFill>
                    <a:srgbClr val="1B356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30</a:t>
              </a:r>
              <a:endParaRPr lang="ru-RU" altLang="ru-RU" sz="3600" b="1">
                <a:solidFill>
                  <a:srgbClr val="1B356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37" name="Прямоугольник 29">
              <a:extLst>
                <a:ext uri="{FF2B5EF4-FFF2-40B4-BE49-F238E27FC236}">
                  <a16:creationId xmlns:a16="http://schemas.microsoft.com/office/drawing/2014/main" id="{7832177C-6790-4862-B9F5-8FB62685C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5573" y="873715"/>
              <a:ext cx="1056051" cy="69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ky-KG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Европа</a:t>
              </a:r>
              <a:endParaRPr lang="en-US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15,5%</a:t>
              </a:r>
              <a:endParaRPr lang="ru-RU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38" name="Прямоугольник 30">
              <a:extLst>
                <a:ext uri="{FF2B5EF4-FFF2-40B4-BE49-F238E27FC236}">
                  <a16:creationId xmlns:a16="http://schemas.microsoft.com/office/drawing/2014/main" id="{CEEC11AD-4A20-48C2-AD91-E3868978D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018" y="4852130"/>
              <a:ext cx="897847" cy="69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США</a:t>
              </a:r>
              <a:endParaRPr lang="en-US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</a:t>
              </a:r>
              <a:r>
                <a:rPr lang="ru-RU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1,9</a:t>
              </a:r>
              <a:r>
                <a:rPr lang="en-US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lang="ru-RU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39" name="Прямоугольник 31">
              <a:extLst>
                <a:ext uri="{FF2B5EF4-FFF2-40B4-BE49-F238E27FC236}">
                  <a16:creationId xmlns:a16="http://schemas.microsoft.com/office/drawing/2014/main" id="{93ED6549-65F9-4CFF-8233-63A097581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647" y="4880495"/>
              <a:ext cx="827359" cy="63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Китай</a:t>
              </a:r>
              <a:endParaRPr lang="en-US" altLang="ru-RU" sz="18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11,5%</a:t>
              </a:r>
              <a:endParaRPr lang="ru-RU" altLang="ru-RU" sz="18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40" name="Прямоугольник 32">
              <a:extLst>
                <a:ext uri="{FF2B5EF4-FFF2-40B4-BE49-F238E27FC236}">
                  <a16:creationId xmlns:a16="http://schemas.microsoft.com/office/drawing/2014/main" id="{93824EDD-993F-41E9-AB04-9F0182381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5948" y="4908860"/>
              <a:ext cx="827360" cy="63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США</a:t>
              </a:r>
              <a:endParaRPr lang="en-US" altLang="ru-RU" sz="18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14,7</a:t>
              </a:r>
              <a:r>
                <a:rPr lang="en-US" altLang="ru-RU" sz="18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lang="ru-RU" altLang="ru-RU" sz="18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41" name="Прямоугольник 35">
              <a:extLst>
                <a:ext uri="{FF2B5EF4-FFF2-40B4-BE49-F238E27FC236}">
                  <a16:creationId xmlns:a16="http://schemas.microsoft.com/office/drawing/2014/main" id="{3BD2F593-0A6F-437F-8ECC-9882E5B0C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3605" y="4824862"/>
              <a:ext cx="897846" cy="69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Китай</a:t>
              </a:r>
              <a:endParaRPr lang="en-US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24,9</a:t>
              </a:r>
              <a:r>
                <a:rPr lang="en-US" altLang="ru-RU" sz="2000" b="1">
                  <a:solidFill>
                    <a:srgbClr val="FFFFF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lang="ru-RU" altLang="ru-RU" sz="2000" b="1">
                <a:solidFill>
                  <a:srgbClr val="FFFF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42" name="Прямоугольник 39">
              <a:extLst>
                <a:ext uri="{FF2B5EF4-FFF2-40B4-BE49-F238E27FC236}">
                  <a16:creationId xmlns:a16="http://schemas.microsoft.com/office/drawing/2014/main" id="{FCDCC66B-784A-4181-B3AE-1F650EFD28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66717">
              <a:off x="1217602" y="3037897"/>
              <a:ext cx="15818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1B3564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€498 млрд.</a:t>
              </a:r>
            </a:p>
          </p:txBody>
        </p:sp>
        <p:sp>
          <p:nvSpPr>
            <p:cNvPr id="17443" name="Прямоугольник 40">
              <a:extLst>
                <a:ext uri="{FF2B5EF4-FFF2-40B4-BE49-F238E27FC236}">
                  <a16:creationId xmlns:a16="http://schemas.microsoft.com/office/drawing/2014/main" id="{F3B43D33-815C-406F-80E2-454F7AC019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89064">
              <a:off x="3757621" y="3035930"/>
              <a:ext cx="1581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1B3564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€478 млрд.</a:t>
              </a:r>
            </a:p>
          </p:txBody>
        </p:sp>
        <p:sp>
          <p:nvSpPr>
            <p:cNvPr id="17444" name="Прямоугольник 41">
              <a:extLst>
                <a:ext uri="{FF2B5EF4-FFF2-40B4-BE49-F238E27FC236}">
                  <a16:creationId xmlns:a16="http://schemas.microsoft.com/office/drawing/2014/main" id="{2035815E-6E8C-42D1-B5F1-3A1EED9C1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012" y="4968634"/>
              <a:ext cx="1581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1B3564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€466 млрд.</a:t>
              </a:r>
            </a:p>
          </p:txBody>
        </p:sp>
        <p:sp>
          <p:nvSpPr>
            <p:cNvPr id="17445" name="Прямоугольник 42">
              <a:extLst>
                <a:ext uri="{FF2B5EF4-FFF2-40B4-BE49-F238E27FC236}">
                  <a16:creationId xmlns:a16="http://schemas.microsoft.com/office/drawing/2014/main" id="{4D233F6C-8101-4D2D-A7F2-04C416E688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66717">
              <a:off x="6646270" y="2891023"/>
              <a:ext cx="1581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1B3564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€670 млрд.</a:t>
              </a:r>
            </a:p>
          </p:txBody>
        </p:sp>
        <p:sp>
          <p:nvSpPr>
            <p:cNvPr id="17446" name="Прямоугольник 43">
              <a:extLst>
                <a:ext uri="{FF2B5EF4-FFF2-40B4-BE49-F238E27FC236}">
                  <a16:creationId xmlns:a16="http://schemas.microsoft.com/office/drawing/2014/main" id="{9BB19118-1C6A-4E0A-A159-3C18599D3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89064">
              <a:off x="9442457" y="2858538"/>
              <a:ext cx="1581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1B3564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€892 млрд.</a:t>
              </a:r>
            </a:p>
          </p:txBody>
        </p:sp>
        <p:sp>
          <p:nvSpPr>
            <p:cNvPr id="17447" name="Прямоугольник 44">
              <a:extLst>
                <a:ext uri="{FF2B5EF4-FFF2-40B4-BE49-F238E27FC236}">
                  <a16:creationId xmlns:a16="http://schemas.microsoft.com/office/drawing/2014/main" id="{A93C8452-0CFF-4788-AE01-638688AE0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4464" y="4964047"/>
              <a:ext cx="1581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1B3564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€841 млрд.</a:t>
              </a: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F4D03E3-8DD1-48AE-81BD-992DCBF5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4587875"/>
            <a:ext cx="780573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Группа 58">
            <a:extLst>
              <a:ext uri="{FF2B5EF4-FFF2-40B4-BE49-F238E27FC236}">
                <a16:creationId xmlns:a16="http://schemas.microsoft.com/office/drawing/2014/main" id="{626A11C3-618B-4ED9-BFA5-C196666545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9817100" y="-26988"/>
            <a:ext cx="2382838" cy="1651001"/>
            <a:chOff x="5457065" y="4992325"/>
            <a:chExt cx="2421097" cy="1882738"/>
          </a:xfrm>
        </p:grpSpPr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AAD1CBD4-D0F7-4931-B5CE-74AA29A726B5}"/>
                </a:ext>
              </a:extLst>
            </p:cNvPr>
            <p:cNvSpPr/>
            <p:nvPr/>
          </p:nvSpPr>
          <p:spPr>
            <a:xfrm>
              <a:off x="5452227" y="5001377"/>
              <a:ext cx="2416258" cy="1879116"/>
            </a:xfrm>
            <a:custGeom>
              <a:avLst/>
              <a:gdLst>
                <a:gd name="connsiteX0" fmla="*/ 0 w 3374433"/>
                <a:gd name="connsiteY0" fmla="*/ 0 h 2026842"/>
                <a:gd name="connsiteX1" fmla="*/ 3374433 w 3374433"/>
                <a:gd name="connsiteY1" fmla="*/ 2026842 h 2026842"/>
                <a:gd name="connsiteX2" fmla="*/ 0 w 3374433"/>
                <a:gd name="connsiteY2" fmla="*/ 2026842 h 2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4433" h="2026842">
                  <a:moveTo>
                    <a:pt x="0" y="0"/>
                  </a:moveTo>
                  <a:lnTo>
                    <a:pt x="3374433" y="2026842"/>
                  </a:lnTo>
                  <a:lnTo>
                    <a:pt x="0" y="202684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7CBC47F2-8111-4ABA-B6DA-A80241DB6969}"/>
                </a:ext>
              </a:extLst>
            </p:cNvPr>
            <p:cNvSpPr/>
            <p:nvPr/>
          </p:nvSpPr>
          <p:spPr>
            <a:xfrm>
              <a:off x="5447387" y="5685680"/>
              <a:ext cx="1506532" cy="1211107"/>
            </a:xfrm>
            <a:custGeom>
              <a:avLst/>
              <a:gdLst>
                <a:gd name="connsiteX0" fmla="*/ 0 w 3374433"/>
                <a:gd name="connsiteY0" fmla="*/ 0 h 2026842"/>
                <a:gd name="connsiteX1" fmla="*/ 3374433 w 3374433"/>
                <a:gd name="connsiteY1" fmla="*/ 2026842 h 2026842"/>
                <a:gd name="connsiteX2" fmla="*/ 0 w 3374433"/>
                <a:gd name="connsiteY2" fmla="*/ 2026842 h 20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4433" h="2026842">
                  <a:moveTo>
                    <a:pt x="0" y="0"/>
                  </a:moveTo>
                  <a:lnTo>
                    <a:pt x="3374433" y="2026842"/>
                  </a:lnTo>
                  <a:lnTo>
                    <a:pt x="0" y="2026842"/>
                  </a:lnTo>
                  <a:close/>
                </a:path>
              </a:pathLst>
            </a:custGeom>
            <a:solidFill>
              <a:srgbClr val="0A47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7413" name="Рисунок 63" descr="Изображение выглядит как воздушное судно, планер, дрон&#10;&#10;Автоматически созданное описание">
            <a:extLst>
              <a:ext uri="{FF2B5EF4-FFF2-40B4-BE49-F238E27FC236}">
                <a16:creationId xmlns:a16="http://schemas.microsoft.com/office/drawing/2014/main" id="{C404F4BE-1497-4C2C-9F25-FF0385BB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5" y="-88900"/>
            <a:ext cx="10620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64" descr="Изображение выглядит как LEGO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4BC003-DCDC-4BD9-A4DE-1DCEF281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57150"/>
            <a:ext cx="9128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46">
            <a:extLst>
              <a:ext uri="{FF2B5EF4-FFF2-40B4-BE49-F238E27FC236}">
                <a16:creationId xmlns:a16="http://schemas.microsoft.com/office/drawing/2014/main" id="{8B7B7CE7-C47D-44D7-BFFF-9F1020DF3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95250"/>
            <a:ext cx="54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39">
            <a:extLst>
              <a:ext uri="{FF2B5EF4-FFF2-40B4-BE49-F238E27FC236}">
                <a16:creationId xmlns:a16="http://schemas.microsoft.com/office/drawing/2014/main" id="{76A60FA6-49CB-4475-A2EF-06384000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 b="6815"/>
          <a:stretch>
            <a:fillRect/>
          </a:stretch>
        </p:blipFill>
        <p:spPr bwMode="auto">
          <a:xfrm>
            <a:off x="892175" y="112713"/>
            <a:ext cx="5318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5614">
            <a:extLst>
              <a:ext uri="{FF2B5EF4-FFF2-40B4-BE49-F238E27FC236}">
                <a16:creationId xmlns:a16="http://schemas.microsoft.com/office/drawing/2014/main" id="{35EFFC28-AA4B-4136-ADBD-8835BB16A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41275"/>
            <a:ext cx="255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Э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00"/>
                </a:solidFill>
                <a:latin typeface="PT Sans Narrow" pitchFamily="34" charset="-52"/>
                <a:sym typeface="PT Sans Narrow" pitchFamily="34" charset="-52"/>
              </a:rPr>
              <a:t>П</a:t>
            </a:r>
            <a:endParaRPr lang="en-US" altLang="ru-RU" sz="1000" b="1">
              <a:solidFill>
                <a:srgbClr val="000000"/>
              </a:solidFill>
              <a:latin typeface="PT Sans Narrow" pitchFamily="34" charset="-52"/>
              <a:sym typeface="PT Sans Narrow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>
            <a:extLst>
              <a:ext uri="{FF2B5EF4-FFF2-40B4-BE49-F238E27FC236}">
                <a16:creationId xmlns:a16="http://schemas.microsoft.com/office/drawing/2014/main" id="{45AF049A-5863-4AAD-9544-3F9EA4075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359400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Другие</a:t>
            </a:r>
          </a:p>
        </p:txBody>
      </p:sp>
      <p:sp>
        <p:nvSpPr>
          <p:cNvPr id="18435" name="TextBox 5">
            <a:extLst>
              <a:ext uri="{FF2B5EF4-FFF2-40B4-BE49-F238E27FC236}">
                <a16:creationId xmlns:a16="http://schemas.microsoft.com/office/drawing/2014/main" id="{C507B64B-0A7E-4FC6-94C8-DB5B21833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689600"/>
            <a:ext cx="122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Евросоюз</a:t>
            </a:r>
          </a:p>
        </p:txBody>
      </p:sp>
      <p:sp>
        <p:nvSpPr>
          <p:cNvPr id="18436" name="TextBox 6">
            <a:extLst>
              <a:ext uri="{FF2B5EF4-FFF2-40B4-BE49-F238E27FC236}">
                <a16:creationId xmlns:a16="http://schemas.microsoft.com/office/drawing/2014/main" id="{CB46779E-DDB6-476F-B8EC-D7BB3C566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021388"/>
            <a:ext cx="695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США</a:t>
            </a:r>
          </a:p>
        </p:txBody>
      </p:sp>
      <p:sp>
        <p:nvSpPr>
          <p:cNvPr id="18437" name="TextBox 7">
            <a:extLst>
              <a:ext uri="{FF2B5EF4-FFF2-40B4-BE49-F238E27FC236}">
                <a16:creationId xmlns:a16="http://schemas.microsoft.com/office/drawing/2014/main" id="{E7C9A857-B99F-4DA9-9962-75B4496C6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6351588"/>
            <a:ext cx="971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Япония</a:t>
            </a:r>
          </a:p>
        </p:txBody>
      </p:sp>
      <p:sp>
        <p:nvSpPr>
          <p:cNvPr id="18438" name="TextBox 8">
            <a:extLst>
              <a:ext uri="{FF2B5EF4-FFF2-40B4-BE49-F238E27FC236}">
                <a16:creationId xmlns:a16="http://schemas.microsoft.com/office/drawing/2014/main" id="{2EB9865A-655E-4DBF-9C53-1D0B3E50F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5311775"/>
            <a:ext cx="233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Другие страны Азии</a:t>
            </a:r>
          </a:p>
        </p:txBody>
      </p:sp>
      <p:sp>
        <p:nvSpPr>
          <p:cNvPr id="18439" name="TextBox 9">
            <a:extLst>
              <a:ext uri="{FF2B5EF4-FFF2-40B4-BE49-F238E27FC236}">
                <a16:creationId xmlns:a16="http://schemas.microsoft.com/office/drawing/2014/main" id="{64A9D87C-BE14-4994-9731-90B905E93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5973763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Китай</a:t>
            </a:r>
          </a:p>
        </p:txBody>
      </p:sp>
      <p:sp>
        <p:nvSpPr>
          <p:cNvPr id="18440" name="TextBox 10">
            <a:extLst>
              <a:ext uri="{FF2B5EF4-FFF2-40B4-BE49-F238E27FC236}">
                <a16:creationId xmlns:a16="http://schemas.microsoft.com/office/drawing/2014/main" id="{C0A9B5C0-EF4C-4450-B1E5-A6E59F18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5643563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Индия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BB84A2-65B8-45CD-A1D9-827B02D08E5C}"/>
              </a:ext>
            </a:extLst>
          </p:cNvPr>
          <p:cNvSpPr/>
          <p:nvPr/>
        </p:nvSpPr>
        <p:spPr>
          <a:xfrm>
            <a:off x="538163" y="5464175"/>
            <a:ext cx="192087" cy="192088"/>
          </a:xfrm>
          <a:prstGeom prst="rect">
            <a:avLst/>
          </a:prstGeom>
          <a:solidFill>
            <a:srgbClr val="A8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036E85B-6DC1-45F2-BE20-D42FF359B15E}"/>
              </a:ext>
            </a:extLst>
          </p:cNvPr>
          <p:cNvSpPr/>
          <p:nvPr/>
        </p:nvSpPr>
        <p:spPr>
          <a:xfrm>
            <a:off x="538163" y="5778500"/>
            <a:ext cx="192087" cy="192088"/>
          </a:xfrm>
          <a:prstGeom prst="rect">
            <a:avLst/>
          </a:prstGeom>
          <a:solidFill>
            <a:srgbClr val="00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F87606-4452-4733-8FFE-8CABE434687A}"/>
              </a:ext>
            </a:extLst>
          </p:cNvPr>
          <p:cNvSpPr/>
          <p:nvPr/>
        </p:nvSpPr>
        <p:spPr>
          <a:xfrm>
            <a:off x="538163" y="6110288"/>
            <a:ext cx="192087" cy="190500"/>
          </a:xfrm>
          <a:prstGeom prst="rect">
            <a:avLst/>
          </a:prstGeom>
          <a:solidFill>
            <a:srgbClr val="003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1FDC03C-FEF1-4025-8C6C-F0CD2F87D571}"/>
              </a:ext>
            </a:extLst>
          </p:cNvPr>
          <p:cNvSpPr/>
          <p:nvPr/>
        </p:nvSpPr>
        <p:spPr>
          <a:xfrm>
            <a:off x="538163" y="6440488"/>
            <a:ext cx="192087" cy="192087"/>
          </a:xfrm>
          <a:prstGeom prst="rect">
            <a:avLst/>
          </a:prstGeom>
          <a:solidFill>
            <a:srgbClr val="728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B4EF6E-918C-414C-BA67-CB1D7C60EDAE}"/>
              </a:ext>
            </a:extLst>
          </p:cNvPr>
          <p:cNvSpPr/>
          <p:nvPr/>
        </p:nvSpPr>
        <p:spPr>
          <a:xfrm>
            <a:off x="2768600" y="5426075"/>
            <a:ext cx="190500" cy="192088"/>
          </a:xfrm>
          <a:prstGeom prst="rect">
            <a:avLst/>
          </a:prstGeom>
          <a:solidFill>
            <a:srgbClr val="E6C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0EF0B5A-4F43-4B50-96EC-74E7F38ECD7C}"/>
              </a:ext>
            </a:extLst>
          </p:cNvPr>
          <p:cNvSpPr/>
          <p:nvPr/>
        </p:nvSpPr>
        <p:spPr>
          <a:xfrm>
            <a:off x="2768600" y="5727700"/>
            <a:ext cx="190500" cy="192088"/>
          </a:xfrm>
          <a:prstGeom prst="rect">
            <a:avLst/>
          </a:prstGeom>
          <a:solidFill>
            <a:srgbClr val="EC9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42C440-4A39-4A98-9FF2-502609DB8F18}"/>
              </a:ext>
            </a:extLst>
          </p:cNvPr>
          <p:cNvSpPr/>
          <p:nvPr/>
        </p:nvSpPr>
        <p:spPr>
          <a:xfrm>
            <a:off x="2768600" y="6080125"/>
            <a:ext cx="190500" cy="190500"/>
          </a:xfrm>
          <a:prstGeom prst="rect">
            <a:avLst/>
          </a:prstGeom>
          <a:solidFill>
            <a:srgbClr val="912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8448" name="Рисунок 38">
            <a:extLst>
              <a:ext uri="{FF2B5EF4-FFF2-40B4-BE49-F238E27FC236}">
                <a16:creationId xmlns:a16="http://schemas.microsoft.com/office/drawing/2014/main" id="{63EDBDC9-E555-4D0E-94FA-A65FEB5C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9309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Рисунок 39">
            <a:extLst>
              <a:ext uri="{FF2B5EF4-FFF2-40B4-BE49-F238E27FC236}">
                <a16:creationId xmlns:a16="http://schemas.microsoft.com/office/drawing/2014/main" id="{6A8FF605-4E8B-4346-8D2D-B32E63F6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5930900"/>
            <a:ext cx="66516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Группа 1">
            <a:extLst>
              <a:ext uri="{FF2B5EF4-FFF2-40B4-BE49-F238E27FC236}">
                <a16:creationId xmlns:a16="http://schemas.microsoft.com/office/drawing/2014/main" id="{188687CF-9770-45AF-8D15-66C40730B422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136525"/>
            <a:ext cx="6116638" cy="5141913"/>
            <a:chOff x="1174111" y="814250"/>
            <a:chExt cx="7040063" cy="5492374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C6ED9523-F4F2-4660-A708-5786F6A00442}"/>
                </a:ext>
              </a:extLst>
            </p:cNvPr>
            <p:cNvSpPr/>
            <p:nvPr/>
          </p:nvSpPr>
          <p:spPr>
            <a:xfrm>
              <a:off x="1894014" y="1228001"/>
              <a:ext cx="6057049" cy="4227382"/>
            </a:xfrm>
            <a:prstGeom prst="rect">
              <a:avLst/>
            </a:prstGeom>
            <a:solidFill>
              <a:srgbClr val="912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C499B712-BC3E-4741-926A-FDFB6FBEC977}"/>
                </a:ext>
              </a:extLst>
            </p:cNvPr>
            <p:cNvSpPr/>
            <p:nvPr/>
          </p:nvSpPr>
          <p:spPr>
            <a:xfrm>
              <a:off x="1894014" y="1233089"/>
              <a:ext cx="6057049" cy="4152770"/>
            </a:xfrm>
            <a:custGeom>
              <a:avLst/>
              <a:gdLst>
                <a:gd name="connsiteX0" fmla="*/ 0 w 6057320"/>
                <a:gd name="connsiteY0" fmla="*/ 0 h 4152291"/>
                <a:gd name="connsiteX1" fmla="*/ 6057320 w 6057320"/>
                <a:gd name="connsiteY1" fmla="*/ 0 h 4152291"/>
                <a:gd name="connsiteX2" fmla="*/ 6057320 w 6057320"/>
                <a:gd name="connsiteY2" fmla="*/ 3240290 h 4152291"/>
                <a:gd name="connsiteX3" fmla="*/ 5267212 w 6057320"/>
                <a:gd name="connsiteY3" fmla="*/ 3313902 h 4152291"/>
                <a:gd name="connsiteX4" fmla="*/ 4175012 w 6057320"/>
                <a:gd name="connsiteY4" fmla="*/ 3400262 h 4152291"/>
                <a:gd name="connsiteX5" fmla="*/ 3245372 w 6057320"/>
                <a:gd name="connsiteY5" fmla="*/ 3491702 h 4152291"/>
                <a:gd name="connsiteX6" fmla="*/ 2742452 w 6057320"/>
                <a:gd name="connsiteY6" fmla="*/ 3588222 h 4152291"/>
                <a:gd name="connsiteX7" fmla="*/ 2071892 w 6057320"/>
                <a:gd name="connsiteY7" fmla="*/ 3776182 h 4152291"/>
                <a:gd name="connsiteX8" fmla="*/ 1340372 w 6057320"/>
                <a:gd name="connsiteY8" fmla="*/ 3979382 h 4152291"/>
                <a:gd name="connsiteX9" fmla="*/ 786652 w 6057320"/>
                <a:gd name="connsiteY9" fmla="*/ 4106382 h 4152291"/>
                <a:gd name="connsiteX10" fmla="*/ 69826 w 6057320"/>
                <a:gd name="connsiteY10" fmla="*/ 4152291 h 4152291"/>
                <a:gd name="connsiteX11" fmla="*/ 0 w 6057320"/>
                <a:gd name="connsiteY11" fmla="*/ 4152117 h 415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7320" h="4152291">
                  <a:moveTo>
                    <a:pt x="0" y="0"/>
                  </a:moveTo>
                  <a:lnTo>
                    <a:pt x="6057320" y="0"/>
                  </a:lnTo>
                  <a:lnTo>
                    <a:pt x="6057320" y="3240290"/>
                  </a:lnTo>
                  <a:lnTo>
                    <a:pt x="5267212" y="3313902"/>
                  </a:lnTo>
                  <a:lnTo>
                    <a:pt x="4175012" y="3400262"/>
                  </a:lnTo>
                  <a:cubicBezTo>
                    <a:pt x="4175012" y="3400262"/>
                    <a:pt x="3484132" y="3460375"/>
                    <a:pt x="3245372" y="3491702"/>
                  </a:cubicBezTo>
                  <a:cubicBezTo>
                    <a:pt x="3006612" y="3523029"/>
                    <a:pt x="2938032" y="3540809"/>
                    <a:pt x="2742452" y="3588222"/>
                  </a:cubicBezTo>
                  <a:cubicBezTo>
                    <a:pt x="2546872" y="3635635"/>
                    <a:pt x="2305572" y="3710989"/>
                    <a:pt x="2071892" y="3776182"/>
                  </a:cubicBezTo>
                  <a:cubicBezTo>
                    <a:pt x="2071892" y="3776182"/>
                    <a:pt x="1554579" y="3924349"/>
                    <a:pt x="1340372" y="3979382"/>
                  </a:cubicBezTo>
                  <a:cubicBezTo>
                    <a:pt x="1126165" y="4034415"/>
                    <a:pt x="1011019" y="4077595"/>
                    <a:pt x="786652" y="4106382"/>
                  </a:cubicBezTo>
                  <a:cubicBezTo>
                    <a:pt x="590331" y="4131571"/>
                    <a:pt x="266309" y="4150277"/>
                    <a:pt x="69826" y="4152291"/>
                  </a:cubicBezTo>
                  <a:lnTo>
                    <a:pt x="0" y="4152117"/>
                  </a:lnTo>
                  <a:close/>
                </a:path>
              </a:pathLst>
            </a:custGeom>
            <a:solidFill>
              <a:srgbClr val="EC9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1033C4A1-AF16-4FB6-B841-D01BBA7933A1}"/>
                </a:ext>
              </a:extLst>
            </p:cNvPr>
            <p:cNvSpPr/>
            <p:nvPr/>
          </p:nvSpPr>
          <p:spPr>
            <a:xfrm>
              <a:off x="1894014" y="1233089"/>
              <a:ext cx="6057049" cy="4147683"/>
            </a:xfrm>
            <a:custGeom>
              <a:avLst/>
              <a:gdLst>
                <a:gd name="connsiteX0" fmla="*/ 0 w 6057320"/>
                <a:gd name="connsiteY0" fmla="*/ 0 h 4146926"/>
                <a:gd name="connsiteX1" fmla="*/ 6057320 w 6057320"/>
                <a:gd name="connsiteY1" fmla="*/ 0 h 4146926"/>
                <a:gd name="connsiteX2" fmla="*/ 6057320 w 6057320"/>
                <a:gd name="connsiteY2" fmla="*/ 1953056 h 4146926"/>
                <a:gd name="connsiteX3" fmla="*/ 5912372 w 6057320"/>
                <a:gd name="connsiteY3" fmla="*/ 1944207 h 4146926"/>
                <a:gd name="connsiteX4" fmla="*/ 5673612 w 6057320"/>
                <a:gd name="connsiteY4" fmla="*/ 1952462 h 4146926"/>
                <a:gd name="connsiteX5" fmla="*/ 5089412 w 6057320"/>
                <a:gd name="connsiteY5" fmla="*/ 2028662 h 4146926"/>
                <a:gd name="connsiteX6" fmla="*/ 4510292 w 6057320"/>
                <a:gd name="connsiteY6" fmla="*/ 2170902 h 4146926"/>
                <a:gd name="connsiteX7" fmla="*/ 3885452 w 6057320"/>
                <a:gd name="connsiteY7" fmla="*/ 2379182 h 4146926"/>
                <a:gd name="connsiteX8" fmla="*/ 3321572 w 6057320"/>
                <a:gd name="connsiteY8" fmla="*/ 2643342 h 4146926"/>
                <a:gd name="connsiteX9" fmla="*/ 2722132 w 6057320"/>
                <a:gd name="connsiteY9" fmla="*/ 3004022 h 4146926"/>
                <a:gd name="connsiteX10" fmla="*/ 2224292 w 6057320"/>
                <a:gd name="connsiteY10" fmla="*/ 3359622 h 4146926"/>
                <a:gd name="connsiteX11" fmla="*/ 1543572 w 6057320"/>
                <a:gd name="connsiteY11" fmla="*/ 3786342 h 4146926"/>
                <a:gd name="connsiteX12" fmla="*/ 1106692 w 6057320"/>
                <a:gd name="connsiteY12" fmla="*/ 3969222 h 4146926"/>
                <a:gd name="connsiteX13" fmla="*/ 629172 w 6057320"/>
                <a:gd name="connsiteY13" fmla="*/ 4111462 h 4146926"/>
                <a:gd name="connsiteX14" fmla="*/ 51982 w 6057320"/>
                <a:gd name="connsiteY14" fmla="*/ 4146467 h 4146926"/>
                <a:gd name="connsiteX15" fmla="*/ 0 w 6057320"/>
                <a:gd name="connsiteY15" fmla="*/ 4146926 h 41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57320" h="4146926">
                  <a:moveTo>
                    <a:pt x="0" y="0"/>
                  </a:moveTo>
                  <a:lnTo>
                    <a:pt x="6057320" y="0"/>
                  </a:lnTo>
                  <a:lnTo>
                    <a:pt x="6057320" y="1953056"/>
                  </a:lnTo>
                  <a:lnTo>
                    <a:pt x="5912372" y="1944207"/>
                  </a:lnTo>
                  <a:cubicBezTo>
                    <a:pt x="5838077" y="1943572"/>
                    <a:pt x="5760396" y="1946536"/>
                    <a:pt x="5673612" y="1952462"/>
                  </a:cubicBezTo>
                  <a:cubicBezTo>
                    <a:pt x="5500045" y="1964315"/>
                    <a:pt x="5283299" y="1992255"/>
                    <a:pt x="5089412" y="2028662"/>
                  </a:cubicBezTo>
                  <a:cubicBezTo>
                    <a:pt x="4895525" y="2065069"/>
                    <a:pt x="4710952" y="2112482"/>
                    <a:pt x="4510292" y="2170902"/>
                  </a:cubicBezTo>
                  <a:cubicBezTo>
                    <a:pt x="4309632" y="2229322"/>
                    <a:pt x="4083572" y="2300442"/>
                    <a:pt x="3885452" y="2379182"/>
                  </a:cubicBezTo>
                  <a:cubicBezTo>
                    <a:pt x="3687332" y="2457922"/>
                    <a:pt x="3515459" y="2539202"/>
                    <a:pt x="3321572" y="2643342"/>
                  </a:cubicBezTo>
                  <a:cubicBezTo>
                    <a:pt x="3127685" y="2747482"/>
                    <a:pt x="2905012" y="2884642"/>
                    <a:pt x="2722132" y="3004022"/>
                  </a:cubicBezTo>
                  <a:cubicBezTo>
                    <a:pt x="2539252" y="3123402"/>
                    <a:pt x="2420719" y="3229235"/>
                    <a:pt x="2224292" y="3359622"/>
                  </a:cubicBezTo>
                  <a:cubicBezTo>
                    <a:pt x="2027865" y="3490009"/>
                    <a:pt x="1729839" y="3684742"/>
                    <a:pt x="1543572" y="3786342"/>
                  </a:cubicBezTo>
                  <a:cubicBezTo>
                    <a:pt x="1357305" y="3887942"/>
                    <a:pt x="1259092" y="3915035"/>
                    <a:pt x="1106692" y="3969222"/>
                  </a:cubicBezTo>
                  <a:cubicBezTo>
                    <a:pt x="954292" y="4023409"/>
                    <a:pt x="815439" y="4081829"/>
                    <a:pt x="629172" y="4111462"/>
                  </a:cubicBezTo>
                  <a:cubicBezTo>
                    <a:pt x="466189" y="4137391"/>
                    <a:pt x="213102" y="4144522"/>
                    <a:pt x="51982" y="4146467"/>
                  </a:cubicBezTo>
                  <a:lnTo>
                    <a:pt x="0" y="4146926"/>
                  </a:lnTo>
                  <a:close/>
                </a:path>
              </a:pathLst>
            </a:custGeom>
            <a:solidFill>
              <a:srgbClr val="E6C6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5F08DF5B-7079-4CCB-B213-397DB7C0ABCF}"/>
                </a:ext>
              </a:extLst>
            </p:cNvPr>
            <p:cNvSpPr/>
            <p:nvPr/>
          </p:nvSpPr>
          <p:spPr>
            <a:xfrm>
              <a:off x="1894014" y="1233089"/>
              <a:ext cx="6057049" cy="3755976"/>
            </a:xfrm>
            <a:custGeom>
              <a:avLst/>
              <a:gdLst>
                <a:gd name="connsiteX0" fmla="*/ 0 w 6057320"/>
                <a:gd name="connsiteY0" fmla="*/ 0 h 3755854"/>
                <a:gd name="connsiteX1" fmla="*/ 6057320 w 6057320"/>
                <a:gd name="connsiteY1" fmla="*/ 0 h 3755854"/>
                <a:gd name="connsiteX2" fmla="*/ 6057320 w 6057320"/>
                <a:gd name="connsiteY2" fmla="*/ 1359489 h 3755854"/>
                <a:gd name="connsiteX3" fmla="*/ 5996907 w 6057320"/>
                <a:gd name="connsiteY3" fmla="*/ 1356157 h 3755854"/>
                <a:gd name="connsiteX4" fmla="*/ 5927612 w 6057320"/>
                <a:gd name="connsiteY4" fmla="*/ 1353022 h 3755854"/>
                <a:gd name="connsiteX5" fmla="*/ 5607572 w 6057320"/>
                <a:gd name="connsiteY5" fmla="*/ 1347942 h 3755854"/>
                <a:gd name="connsiteX6" fmla="*/ 5058932 w 6057320"/>
                <a:gd name="connsiteY6" fmla="*/ 1424142 h 3755854"/>
                <a:gd name="connsiteX7" fmla="*/ 4606812 w 6057320"/>
                <a:gd name="connsiteY7" fmla="*/ 1530822 h 3755854"/>
                <a:gd name="connsiteX8" fmla="*/ 4225812 w 6057320"/>
                <a:gd name="connsiteY8" fmla="*/ 1657822 h 3755854"/>
                <a:gd name="connsiteX9" fmla="*/ 3763532 w 6057320"/>
                <a:gd name="connsiteY9" fmla="*/ 1845782 h 3755854"/>
                <a:gd name="connsiteX10" fmla="*/ 3240292 w 6057320"/>
                <a:gd name="connsiteY10" fmla="*/ 2125182 h 3755854"/>
                <a:gd name="connsiteX11" fmla="*/ 2854212 w 6057320"/>
                <a:gd name="connsiteY11" fmla="*/ 2369022 h 3755854"/>
                <a:gd name="connsiteX12" fmla="*/ 2203972 w 6057320"/>
                <a:gd name="connsiteY12" fmla="*/ 2790662 h 3755854"/>
                <a:gd name="connsiteX13" fmla="*/ 1685812 w 6057320"/>
                <a:gd name="connsiteY13" fmla="*/ 3212302 h 3755854"/>
                <a:gd name="connsiteX14" fmla="*/ 1355612 w 6057320"/>
                <a:gd name="connsiteY14" fmla="*/ 3451062 h 3755854"/>
                <a:gd name="connsiteX15" fmla="*/ 1081292 w 6057320"/>
                <a:gd name="connsiteY15" fmla="*/ 3588222 h 3755854"/>
                <a:gd name="connsiteX16" fmla="*/ 583452 w 6057320"/>
                <a:gd name="connsiteY16" fmla="*/ 3699982 h 3755854"/>
                <a:gd name="connsiteX17" fmla="*/ 324372 w 6057320"/>
                <a:gd name="connsiteY17" fmla="*/ 3745702 h 3755854"/>
                <a:gd name="connsiteX18" fmla="*/ 169749 w 6057320"/>
                <a:gd name="connsiteY18" fmla="*/ 3753957 h 3755854"/>
                <a:gd name="connsiteX19" fmla="*/ 0 w 6057320"/>
                <a:gd name="connsiteY19" fmla="*/ 3755854 h 375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57320" h="3755854">
                  <a:moveTo>
                    <a:pt x="0" y="0"/>
                  </a:moveTo>
                  <a:lnTo>
                    <a:pt x="6057320" y="0"/>
                  </a:lnTo>
                  <a:lnTo>
                    <a:pt x="6057320" y="1359489"/>
                  </a:lnTo>
                  <a:lnTo>
                    <a:pt x="5996907" y="1356157"/>
                  </a:lnTo>
                  <a:cubicBezTo>
                    <a:pt x="5975079" y="1355192"/>
                    <a:pt x="5952377" y="1354292"/>
                    <a:pt x="5927612" y="1353022"/>
                  </a:cubicBezTo>
                  <a:cubicBezTo>
                    <a:pt x="5828552" y="1347942"/>
                    <a:pt x="5752352" y="1336089"/>
                    <a:pt x="5607572" y="1347942"/>
                  </a:cubicBezTo>
                  <a:cubicBezTo>
                    <a:pt x="5462792" y="1359795"/>
                    <a:pt x="5225725" y="1393662"/>
                    <a:pt x="5058932" y="1424142"/>
                  </a:cubicBezTo>
                  <a:cubicBezTo>
                    <a:pt x="4892139" y="1454622"/>
                    <a:pt x="4745665" y="1491875"/>
                    <a:pt x="4606812" y="1530822"/>
                  </a:cubicBezTo>
                  <a:cubicBezTo>
                    <a:pt x="4467959" y="1569769"/>
                    <a:pt x="4366359" y="1605329"/>
                    <a:pt x="4225812" y="1657822"/>
                  </a:cubicBezTo>
                  <a:cubicBezTo>
                    <a:pt x="4085265" y="1710315"/>
                    <a:pt x="3927785" y="1767889"/>
                    <a:pt x="3763532" y="1845782"/>
                  </a:cubicBezTo>
                  <a:cubicBezTo>
                    <a:pt x="3599279" y="1923675"/>
                    <a:pt x="3391845" y="2037975"/>
                    <a:pt x="3240292" y="2125182"/>
                  </a:cubicBezTo>
                  <a:cubicBezTo>
                    <a:pt x="3088739" y="2212389"/>
                    <a:pt x="3026932" y="2258109"/>
                    <a:pt x="2854212" y="2369022"/>
                  </a:cubicBezTo>
                  <a:cubicBezTo>
                    <a:pt x="2681492" y="2479935"/>
                    <a:pt x="2398705" y="2650115"/>
                    <a:pt x="2203972" y="2790662"/>
                  </a:cubicBezTo>
                  <a:cubicBezTo>
                    <a:pt x="2009239" y="2931209"/>
                    <a:pt x="1827205" y="3102235"/>
                    <a:pt x="1685812" y="3212302"/>
                  </a:cubicBezTo>
                  <a:cubicBezTo>
                    <a:pt x="1544419" y="3322369"/>
                    <a:pt x="1456365" y="3388409"/>
                    <a:pt x="1355612" y="3451062"/>
                  </a:cubicBezTo>
                  <a:cubicBezTo>
                    <a:pt x="1254859" y="3513715"/>
                    <a:pt x="1209985" y="3546735"/>
                    <a:pt x="1081292" y="3588222"/>
                  </a:cubicBezTo>
                  <a:cubicBezTo>
                    <a:pt x="952599" y="3629709"/>
                    <a:pt x="709605" y="3673735"/>
                    <a:pt x="583452" y="3699982"/>
                  </a:cubicBezTo>
                  <a:cubicBezTo>
                    <a:pt x="457299" y="3726229"/>
                    <a:pt x="421739" y="3736389"/>
                    <a:pt x="324372" y="3745702"/>
                  </a:cubicBezTo>
                  <a:cubicBezTo>
                    <a:pt x="275689" y="3750359"/>
                    <a:pt x="224042" y="3752687"/>
                    <a:pt x="169749" y="3753957"/>
                  </a:cubicBezTo>
                  <a:lnTo>
                    <a:pt x="0" y="3755854"/>
                  </a:lnTo>
                  <a:close/>
                </a:path>
              </a:pathLst>
            </a:custGeom>
            <a:solidFill>
              <a:srgbClr val="728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8D2DCF9A-A236-465F-93B3-059C07570857}"/>
                </a:ext>
              </a:extLst>
            </p:cNvPr>
            <p:cNvSpPr/>
            <p:nvPr/>
          </p:nvSpPr>
          <p:spPr>
            <a:xfrm>
              <a:off x="1894014" y="1234784"/>
              <a:ext cx="6057049" cy="3328660"/>
            </a:xfrm>
            <a:custGeom>
              <a:avLst/>
              <a:gdLst>
                <a:gd name="connsiteX0" fmla="*/ 0 w 6057320"/>
                <a:gd name="connsiteY0" fmla="*/ 0 h 3328209"/>
                <a:gd name="connsiteX1" fmla="*/ 6057320 w 6057320"/>
                <a:gd name="connsiteY1" fmla="*/ 0 h 3328209"/>
                <a:gd name="connsiteX2" fmla="*/ 6057320 w 6057320"/>
                <a:gd name="connsiteY2" fmla="*/ 1261453 h 3328209"/>
                <a:gd name="connsiteX3" fmla="*/ 6008892 w 6057320"/>
                <a:gd name="connsiteY3" fmla="*/ 1249356 h 3328209"/>
                <a:gd name="connsiteX4" fmla="*/ 5450092 w 6057320"/>
                <a:gd name="connsiteY4" fmla="*/ 1244276 h 3328209"/>
                <a:gd name="connsiteX5" fmla="*/ 4754132 w 6057320"/>
                <a:gd name="connsiteY5" fmla="*/ 1350956 h 3328209"/>
                <a:gd name="connsiteX6" fmla="*/ 4195332 w 6057320"/>
                <a:gd name="connsiteY6" fmla="*/ 1523676 h 3328209"/>
                <a:gd name="connsiteX7" fmla="*/ 3555252 w 6057320"/>
                <a:gd name="connsiteY7" fmla="*/ 1772596 h 3328209"/>
                <a:gd name="connsiteX8" fmla="*/ 2935492 w 6057320"/>
                <a:gd name="connsiteY8" fmla="*/ 2087556 h 3328209"/>
                <a:gd name="connsiteX9" fmla="*/ 2290332 w 6057320"/>
                <a:gd name="connsiteY9" fmla="*/ 2483796 h 3328209"/>
                <a:gd name="connsiteX10" fmla="*/ 1944892 w 6057320"/>
                <a:gd name="connsiteY10" fmla="*/ 2747956 h 3328209"/>
                <a:gd name="connsiteX11" fmla="*/ 1172732 w 6057320"/>
                <a:gd name="connsiteY11" fmla="*/ 3189916 h 3328209"/>
                <a:gd name="connsiteX12" fmla="*/ 1030492 w 6057320"/>
                <a:gd name="connsiteY12" fmla="*/ 3220396 h 3328209"/>
                <a:gd name="connsiteX13" fmla="*/ 573292 w 6057320"/>
                <a:gd name="connsiteY13" fmla="*/ 3311836 h 3328209"/>
                <a:gd name="connsiteX14" fmla="*/ 365012 w 6057320"/>
                <a:gd name="connsiteY14" fmla="*/ 3301676 h 3328209"/>
                <a:gd name="connsiteX15" fmla="*/ 121172 w 6057320"/>
                <a:gd name="connsiteY15" fmla="*/ 3316916 h 3328209"/>
                <a:gd name="connsiteX16" fmla="*/ 35765 w 6057320"/>
                <a:gd name="connsiteY16" fmla="*/ 3325171 h 3328209"/>
                <a:gd name="connsiteX17" fmla="*/ 0 w 6057320"/>
                <a:gd name="connsiteY17" fmla="*/ 3328209 h 332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57320" h="3328209">
                  <a:moveTo>
                    <a:pt x="0" y="0"/>
                  </a:moveTo>
                  <a:lnTo>
                    <a:pt x="6057320" y="0"/>
                  </a:lnTo>
                  <a:lnTo>
                    <a:pt x="6057320" y="1261453"/>
                  </a:lnTo>
                  <a:lnTo>
                    <a:pt x="6008892" y="1249356"/>
                  </a:lnTo>
                  <a:cubicBezTo>
                    <a:pt x="5863265" y="1227343"/>
                    <a:pt x="5659219" y="1227343"/>
                    <a:pt x="5450092" y="1244276"/>
                  </a:cubicBezTo>
                  <a:cubicBezTo>
                    <a:pt x="5240965" y="1261209"/>
                    <a:pt x="4963259" y="1304389"/>
                    <a:pt x="4754132" y="1350956"/>
                  </a:cubicBezTo>
                  <a:cubicBezTo>
                    <a:pt x="4545005" y="1397523"/>
                    <a:pt x="4395145" y="1453403"/>
                    <a:pt x="4195332" y="1523676"/>
                  </a:cubicBezTo>
                  <a:cubicBezTo>
                    <a:pt x="3995519" y="1593949"/>
                    <a:pt x="3765225" y="1678616"/>
                    <a:pt x="3555252" y="1772596"/>
                  </a:cubicBezTo>
                  <a:cubicBezTo>
                    <a:pt x="3345279" y="1866576"/>
                    <a:pt x="3146312" y="1969023"/>
                    <a:pt x="2935492" y="2087556"/>
                  </a:cubicBezTo>
                  <a:cubicBezTo>
                    <a:pt x="2724672" y="2206089"/>
                    <a:pt x="2455432" y="2373729"/>
                    <a:pt x="2290332" y="2483796"/>
                  </a:cubicBezTo>
                  <a:cubicBezTo>
                    <a:pt x="2125232" y="2593863"/>
                    <a:pt x="2131159" y="2630269"/>
                    <a:pt x="1944892" y="2747956"/>
                  </a:cubicBezTo>
                  <a:cubicBezTo>
                    <a:pt x="1758625" y="2865643"/>
                    <a:pt x="1325132" y="3111176"/>
                    <a:pt x="1172732" y="3189916"/>
                  </a:cubicBezTo>
                  <a:cubicBezTo>
                    <a:pt x="1020332" y="3268656"/>
                    <a:pt x="1130399" y="3200076"/>
                    <a:pt x="1030492" y="3220396"/>
                  </a:cubicBezTo>
                  <a:cubicBezTo>
                    <a:pt x="930585" y="3240716"/>
                    <a:pt x="684205" y="3298289"/>
                    <a:pt x="573292" y="3311836"/>
                  </a:cubicBezTo>
                  <a:cubicBezTo>
                    <a:pt x="462379" y="3325383"/>
                    <a:pt x="440365" y="3300829"/>
                    <a:pt x="365012" y="3301676"/>
                  </a:cubicBezTo>
                  <a:cubicBezTo>
                    <a:pt x="289659" y="3302523"/>
                    <a:pt x="189752" y="3311836"/>
                    <a:pt x="121172" y="3316916"/>
                  </a:cubicBezTo>
                  <a:cubicBezTo>
                    <a:pt x="86882" y="3319456"/>
                    <a:pt x="61059" y="3322420"/>
                    <a:pt x="35765" y="3325171"/>
                  </a:cubicBezTo>
                  <a:lnTo>
                    <a:pt x="0" y="3328209"/>
                  </a:lnTo>
                  <a:close/>
                </a:path>
              </a:pathLst>
            </a:custGeom>
            <a:solidFill>
              <a:srgbClr val="003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7937EBCD-C64E-44D7-9892-8F3DBE822C5F}"/>
                </a:ext>
              </a:extLst>
            </p:cNvPr>
            <p:cNvSpPr/>
            <p:nvPr/>
          </p:nvSpPr>
          <p:spPr>
            <a:xfrm>
              <a:off x="1894014" y="1495922"/>
              <a:ext cx="6057049" cy="2134887"/>
            </a:xfrm>
            <a:custGeom>
              <a:avLst/>
              <a:gdLst>
                <a:gd name="connsiteX0" fmla="*/ 0 w 6057320"/>
                <a:gd name="connsiteY0" fmla="*/ 0 h 2134313"/>
                <a:gd name="connsiteX1" fmla="*/ 6057320 w 6057320"/>
                <a:gd name="connsiteY1" fmla="*/ 0 h 2134313"/>
                <a:gd name="connsiteX2" fmla="*/ 6057320 w 6057320"/>
                <a:gd name="connsiteY2" fmla="*/ 879415 h 2134313"/>
                <a:gd name="connsiteX3" fmla="*/ 5974677 w 6057320"/>
                <a:gd name="connsiteY3" fmla="*/ 871532 h 2134313"/>
                <a:gd name="connsiteX4" fmla="*/ 5579232 w 6057320"/>
                <a:gd name="connsiteY4" fmla="*/ 848251 h 2134313"/>
                <a:gd name="connsiteX5" fmla="*/ 5031521 w 6057320"/>
                <a:gd name="connsiteY5" fmla="*/ 890026 h 2134313"/>
                <a:gd name="connsiteX6" fmla="*/ 4414185 w 6057320"/>
                <a:gd name="connsiteY6" fmla="*/ 996783 h 2134313"/>
                <a:gd name="connsiteX7" fmla="*/ 3736507 w 6057320"/>
                <a:gd name="connsiteY7" fmla="*/ 1168523 h 2134313"/>
                <a:gd name="connsiteX8" fmla="*/ 2998489 w 6057320"/>
                <a:gd name="connsiteY8" fmla="*/ 1405246 h 2134313"/>
                <a:gd name="connsiteX9" fmla="*/ 2492552 w 6057320"/>
                <a:gd name="connsiteY9" fmla="*/ 1609478 h 2134313"/>
                <a:gd name="connsiteX10" fmla="*/ 1935557 w 6057320"/>
                <a:gd name="connsiteY10" fmla="*/ 1841559 h 2134313"/>
                <a:gd name="connsiteX11" fmla="*/ 1401770 w 6057320"/>
                <a:gd name="connsiteY11" fmla="*/ 2064357 h 2134313"/>
                <a:gd name="connsiteX12" fmla="*/ 1332146 w 6057320"/>
                <a:gd name="connsiteY12" fmla="*/ 2073640 h 2134313"/>
                <a:gd name="connsiteX13" fmla="*/ 1113990 w 6057320"/>
                <a:gd name="connsiteY13" fmla="*/ 2096848 h 2134313"/>
                <a:gd name="connsiteX14" fmla="*/ 937608 w 6057320"/>
                <a:gd name="connsiteY14" fmla="*/ 2133981 h 2134313"/>
                <a:gd name="connsiteX15" fmla="*/ 459521 w 6057320"/>
                <a:gd name="connsiteY15" fmla="*/ 2073640 h 2134313"/>
                <a:gd name="connsiteX16" fmla="*/ 338838 w 6057320"/>
                <a:gd name="connsiteY16" fmla="*/ 2045790 h 2134313"/>
                <a:gd name="connsiteX17" fmla="*/ 83549 w 6057320"/>
                <a:gd name="connsiteY17" fmla="*/ 2059715 h 2134313"/>
                <a:gd name="connsiteX18" fmla="*/ 258 w 6057320"/>
                <a:gd name="connsiteY18" fmla="*/ 2059494 h 2134313"/>
                <a:gd name="connsiteX19" fmla="*/ 0 w 6057320"/>
                <a:gd name="connsiteY19" fmla="*/ 2059751 h 213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57320" h="2134313">
                  <a:moveTo>
                    <a:pt x="0" y="0"/>
                  </a:moveTo>
                  <a:lnTo>
                    <a:pt x="6057320" y="0"/>
                  </a:lnTo>
                  <a:lnTo>
                    <a:pt x="6057320" y="879415"/>
                  </a:lnTo>
                  <a:lnTo>
                    <a:pt x="5974677" y="871532"/>
                  </a:lnTo>
                  <a:cubicBezTo>
                    <a:pt x="5862226" y="860726"/>
                    <a:pt x="5709197" y="847091"/>
                    <a:pt x="5579232" y="848251"/>
                  </a:cubicBezTo>
                  <a:cubicBezTo>
                    <a:pt x="5405945" y="849798"/>
                    <a:pt x="5225696" y="865271"/>
                    <a:pt x="5031521" y="890026"/>
                  </a:cubicBezTo>
                  <a:cubicBezTo>
                    <a:pt x="4837346" y="914781"/>
                    <a:pt x="4630021" y="950367"/>
                    <a:pt x="4414185" y="996783"/>
                  </a:cubicBezTo>
                  <a:cubicBezTo>
                    <a:pt x="4198349" y="1043199"/>
                    <a:pt x="3972456" y="1100446"/>
                    <a:pt x="3736507" y="1168523"/>
                  </a:cubicBezTo>
                  <a:cubicBezTo>
                    <a:pt x="3500558" y="1236600"/>
                    <a:pt x="3205815" y="1331753"/>
                    <a:pt x="2998489" y="1405246"/>
                  </a:cubicBezTo>
                  <a:cubicBezTo>
                    <a:pt x="2791163" y="1478738"/>
                    <a:pt x="2669707" y="1536759"/>
                    <a:pt x="2492552" y="1609478"/>
                  </a:cubicBezTo>
                  <a:lnTo>
                    <a:pt x="1935557" y="1841559"/>
                  </a:lnTo>
                  <a:cubicBezTo>
                    <a:pt x="1935557" y="1841559"/>
                    <a:pt x="1502338" y="2025677"/>
                    <a:pt x="1401770" y="2064357"/>
                  </a:cubicBezTo>
                  <a:cubicBezTo>
                    <a:pt x="1301202" y="2103037"/>
                    <a:pt x="1380109" y="2068225"/>
                    <a:pt x="1332146" y="2073640"/>
                  </a:cubicBezTo>
                  <a:cubicBezTo>
                    <a:pt x="1284183" y="2079055"/>
                    <a:pt x="1179746" y="2086791"/>
                    <a:pt x="1113990" y="2096848"/>
                  </a:cubicBezTo>
                  <a:cubicBezTo>
                    <a:pt x="1048234" y="2106905"/>
                    <a:pt x="1046686" y="2137849"/>
                    <a:pt x="937608" y="2133981"/>
                  </a:cubicBezTo>
                  <a:cubicBezTo>
                    <a:pt x="828530" y="2130113"/>
                    <a:pt x="559316" y="2088339"/>
                    <a:pt x="459521" y="2073640"/>
                  </a:cubicBezTo>
                  <a:cubicBezTo>
                    <a:pt x="359726" y="2058941"/>
                    <a:pt x="401500" y="2048111"/>
                    <a:pt x="338838" y="2045790"/>
                  </a:cubicBezTo>
                  <a:cubicBezTo>
                    <a:pt x="276176" y="2043469"/>
                    <a:pt x="143116" y="2054300"/>
                    <a:pt x="83549" y="2059715"/>
                  </a:cubicBezTo>
                  <a:cubicBezTo>
                    <a:pt x="31428" y="2064453"/>
                    <a:pt x="37351" y="2026548"/>
                    <a:pt x="258" y="2059494"/>
                  </a:cubicBezTo>
                  <a:lnTo>
                    <a:pt x="0" y="2059751"/>
                  </a:lnTo>
                  <a:close/>
                </a:path>
              </a:pathLst>
            </a:custGeom>
            <a:solidFill>
              <a:srgbClr val="0084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9D4717E8-41FB-4C1D-ACF4-33FE6E79ACDD}"/>
                </a:ext>
              </a:extLst>
            </p:cNvPr>
            <p:cNvSpPr/>
            <p:nvPr/>
          </p:nvSpPr>
          <p:spPr>
            <a:xfrm>
              <a:off x="1894014" y="1236480"/>
              <a:ext cx="6057049" cy="1136119"/>
            </a:xfrm>
            <a:custGeom>
              <a:avLst/>
              <a:gdLst>
                <a:gd name="connsiteX0" fmla="*/ 0 w 6057320"/>
                <a:gd name="connsiteY0" fmla="*/ 0 h 1135082"/>
                <a:gd name="connsiteX1" fmla="*/ 6057320 w 6057320"/>
                <a:gd name="connsiteY1" fmla="*/ 0 h 1135082"/>
                <a:gd name="connsiteX2" fmla="*/ 6057320 w 6057320"/>
                <a:gd name="connsiteY2" fmla="*/ 812872 h 1135082"/>
                <a:gd name="connsiteX3" fmla="*/ 5902696 w 6057320"/>
                <a:gd name="connsiteY3" fmla="*/ 789238 h 1135082"/>
                <a:gd name="connsiteX4" fmla="*/ 5504966 w 6057320"/>
                <a:gd name="connsiteY4" fmla="*/ 749784 h 1135082"/>
                <a:gd name="connsiteX5" fmla="*/ 4386335 w 6057320"/>
                <a:gd name="connsiteY5" fmla="*/ 759068 h 1135082"/>
                <a:gd name="connsiteX6" fmla="*/ 3625108 w 6057320"/>
                <a:gd name="connsiteY6" fmla="*/ 824050 h 1135082"/>
                <a:gd name="connsiteX7" fmla="*/ 2771050 w 6057320"/>
                <a:gd name="connsiteY7" fmla="*/ 930808 h 1135082"/>
                <a:gd name="connsiteX8" fmla="*/ 1754534 w 6057320"/>
                <a:gd name="connsiteY8" fmla="*/ 1083981 h 1135082"/>
                <a:gd name="connsiteX9" fmla="*/ 1415695 w 6057320"/>
                <a:gd name="connsiteY9" fmla="*/ 1093264 h 1135082"/>
                <a:gd name="connsiteX10" fmla="*/ 1081498 w 6057320"/>
                <a:gd name="connsiteY10" fmla="*/ 1088623 h 1135082"/>
                <a:gd name="connsiteX11" fmla="*/ 956174 w 6057320"/>
                <a:gd name="connsiteY11" fmla="*/ 1135039 h 1135082"/>
                <a:gd name="connsiteX12" fmla="*/ 854059 w 6057320"/>
                <a:gd name="connsiteY12" fmla="*/ 1093264 h 1135082"/>
                <a:gd name="connsiteX13" fmla="*/ 408463 w 6057320"/>
                <a:gd name="connsiteY13" fmla="*/ 935449 h 1135082"/>
                <a:gd name="connsiteX14" fmla="*/ 241364 w 6057320"/>
                <a:gd name="connsiteY14" fmla="*/ 893675 h 1135082"/>
                <a:gd name="connsiteX15" fmla="*/ 4641 w 6057320"/>
                <a:gd name="connsiteY15" fmla="*/ 884391 h 1135082"/>
                <a:gd name="connsiteX16" fmla="*/ 0 w 6057320"/>
                <a:gd name="connsiteY16" fmla="*/ 882711 h 113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57320" h="1135082">
                  <a:moveTo>
                    <a:pt x="0" y="0"/>
                  </a:moveTo>
                  <a:lnTo>
                    <a:pt x="6057320" y="0"/>
                  </a:lnTo>
                  <a:lnTo>
                    <a:pt x="6057320" y="812872"/>
                  </a:lnTo>
                  <a:lnTo>
                    <a:pt x="5902696" y="789238"/>
                  </a:lnTo>
                  <a:cubicBezTo>
                    <a:pt x="5788492" y="772412"/>
                    <a:pt x="5654659" y="755586"/>
                    <a:pt x="5504966" y="749784"/>
                  </a:cubicBezTo>
                  <a:cubicBezTo>
                    <a:pt x="5205581" y="738180"/>
                    <a:pt x="4699645" y="746690"/>
                    <a:pt x="4386335" y="759068"/>
                  </a:cubicBezTo>
                  <a:cubicBezTo>
                    <a:pt x="4073025" y="771446"/>
                    <a:pt x="3894322" y="795427"/>
                    <a:pt x="3625108" y="824050"/>
                  </a:cubicBezTo>
                  <a:cubicBezTo>
                    <a:pt x="3355894" y="852673"/>
                    <a:pt x="3082812" y="887486"/>
                    <a:pt x="2771050" y="930808"/>
                  </a:cubicBezTo>
                  <a:cubicBezTo>
                    <a:pt x="2459288" y="974130"/>
                    <a:pt x="1980426" y="1056905"/>
                    <a:pt x="1754534" y="1083981"/>
                  </a:cubicBezTo>
                  <a:cubicBezTo>
                    <a:pt x="1528642" y="1111057"/>
                    <a:pt x="1527868" y="1092490"/>
                    <a:pt x="1415695" y="1093264"/>
                  </a:cubicBezTo>
                  <a:cubicBezTo>
                    <a:pt x="1303522" y="1094038"/>
                    <a:pt x="1158085" y="1081661"/>
                    <a:pt x="1081498" y="1088623"/>
                  </a:cubicBezTo>
                  <a:cubicBezTo>
                    <a:pt x="1004911" y="1095585"/>
                    <a:pt x="994080" y="1134266"/>
                    <a:pt x="956174" y="1135039"/>
                  </a:cubicBezTo>
                  <a:cubicBezTo>
                    <a:pt x="918268" y="1135812"/>
                    <a:pt x="945344" y="1126529"/>
                    <a:pt x="854059" y="1093264"/>
                  </a:cubicBezTo>
                  <a:cubicBezTo>
                    <a:pt x="762774" y="1059999"/>
                    <a:pt x="510579" y="968714"/>
                    <a:pt x="408463" y="935449"/>
                  </a:cubicBezTo>
                  <a:cubicBezTo>
                    <a:pt x="306347" y="902184"/>
                    <a:pt x="308668" y="902185"/>
                    <a:pt x="241364" y="893675"/>
                  </a:cubicBezTo>
                  <a:cubicBezTo>
                    <a:pt x="174060" y="885165"/>
                    <a:pt x="82775" y="900637"/>
                    <a:pt x="4641" y="884391"/>
                  </a:cubicBezTo>
                  <a:lnTo>
                    <a:pt x="0" y="882711"/>
                  </a:lnTo>
                  <a:close/>
                </a:path>
              </a:pathLst>
            </a:cu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9B492435-A290-46DF-8D3B-138068513702}"/>
                </a:ext>
              </a:extLst>
            </p:cNvPr>
            <p:cNvCxnSpPr/>
            <p:nvPr/>
          </p:nvCxnSpPr>
          <p:spPr>
            <a:xfrm flipH="1">
              <a:off x="1174111" y="1228001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F9B53C84-AC8B-4AE1-9B9F-2766513BE8C3}"/>
                </a:ext>
              </a:extLst>
            </p:cNvPr>
            <p:cNvCxnSpPr/>
            <p:nvPr/>
          </p:nvCxnSpPr>
          <p:spPr>
            <a:xfrm flipH="1">
              <a:off x="1174111" y="1645143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D53DA7CA-611E-4131-A09C-667EEB11CF99}"/>
                </a:ext>
              </a:extLst>
            </p:cNvPr>
            <p:cNvCxnSpPr/>
            <p:nvPr/>
          </p:nvCxnSpPr>
          <p:spPr>
            <a:xfrm flipH="1">
              <a:off x="1174111" y="2060590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E4A97EE6-59A0-47E6-B3F7-D646D40F193E}"/>
                </a:ext>
              </a:extLst>
            </p:cNvPr>
            <p:cNvCxnSpPr/>
            <p:nvPr/>
          </p:nvCxnSpPr>
          <p:spPr>
            <a:xfrm flipH="1">
              <a:off x="1174111" y="2496385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C1498BA9-A5F8-4DF5-8927-C30CF07505B9}"/>
                </a:ext>
              </a:extLst>
            </p:cNvPr>
            <p:cNvCxnSpPr/>
            <p:nvPr/>
          </p:nvCxnSpPr>
          <p:spPr>
            <a:xfrm flipH="1">
              <a:off x="1174111" y="2920310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2533000E-64AB-4FB1-A4A4-181F2700457C}"/>
                </a:ext>
              </a:extLst>
            </p:cNvPr>
            <p:cNvCxnSpPr/>
            <p:nvPr/>
          </p:nvCxnSpPr>
          <p:spPr>
            <a:xfrm flipH="1">
              <a:off x="1174111" y="3342540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20084B83-B568-4BDC-99BB-91B1197AEC8E}"/>
                </a:ext>
              </a:extLst>
            </p:cNvPr>
            <p:cNvCxnSpPr/>
            <p:nvPr/>
          </p:nvCxnSpPr>
          <p:spPr>
            <a:xfrm flipH="1">
              <a:off x="1174111" y="3752899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57D520E6-74B4-4B94-81E0-0EDA882510D8}"/>
                </a:ext>
              </a:extLst>
            </p:cNvPr>
            <p:cNvCxnSpPr/>
            <p:nvPr/>
          </p:nvCxnSpPr>
          <p:spPr>
            <a:xfrm flipH="1">
              <a:off x="1174111" y="4170042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61BEF4C5-E4B6-4014-A079-FE5594DBB8BC}"/>
                </a:ext>
              </a:extLst>
            </p:cNvPr>
            <p:cNvCxnSpPr/>
            <p:nvPr/>
          </p:nvCxnSpPr>
          <p:spPr>
            <a:xfrm flipH="1">
              <a:off x="1174111" y="4597358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FF429576-49AD-4EF8-8AD2-A932C44A30EA}"/>
                </a:ext>
              </a:extLst>
            </p:cNvPr>
            <p:cNvCxnSpPr/>
            <p:nvPr/>
          </p:nvCxnSpPr>
          <p:spPr>
            <a:xfrm flipH="1">
              <a:off x="1174111" y="5028066"/>
              <a:ext cx="6559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ECB1D5B5-921C-4D4B-A9D7-029D61B94133}"/>
                </a:ext>
              </a:extLst>
            </p:cNvPr>
            <p:cNvCxnSpPr/>
            <p:nvPr/>
          </p:nvCxnSpPr>
          <p:spPr>
            <a:xfrm flipH="1">
              <a:off x="1174111" y="5455382"/>
              <a:ext cx="69943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EEB8A79E-446F-4C72-B1FB-662434049D13}"/>
                </a:ext>
              </a:extLst>
            </p:cNvPr>
            <p:cNvCxnSpPr/>
            <p:nvPr/>
          </p:nvCxnSpPr>
          <p:spPr>
            <a:xfrm>
              <a:off x="1890359" y="5455382"/>
              <a:ext cx="0" cy="3374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4B93754D-EA2B-450E-947E-C0C9CF57EE7B}"/>
                </a:ext>
              </a:extLst>
            </p:cNvPr>
            <p:cNvCxnSpPr/>
            <p:nvPr/>
          </p:nvCxnSpPr>
          <p:spPr>
            <a:xfrm>
              <a:off x="3067053" y="5455382"/>
              <a:ext cx="0" cy="3374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7CB0CADB-5186-495A-A6B5-26726A14BBCE}"/>
                </a:ext>
              </a:extLst>
            </p:cNvPr>
            <p:cNvCxnSpPr/>
            <p:nvPr/>
          </p:nvCxnSpPr>
          <p:spPr>
            <a:xfrm>
              <a:off x="4251055" y="5455382"/>
              <a:ext cx="0" cy="3374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8BDDDF2F-E7F1-4E63-850F-F73EB9E854E1}"/>
                </a:ext>
              </a:extLst>
            </p:cNvPr>
            <p:cNvCxnSpPr/>
            <p:nvPr/>
          </p:nvCxnSpPr>
          <p:spPr>
            <a:xfrm>
              <a:off x="5458811" y="5455382"/>
              <a:ext cx="0" cy="3374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60256459-39CD-4075-AD9D-7A7189CB4D7D}"/>
                </a:ext>
              </a:extLst>
            </p:cNvPr>
            <p:cNvCxnSpPr/>
            <p:nvPr/>
          </p:nvCxnSpPr>
          <p:spPr>
            <a:xfrm>
              <a:off x="6648294" y="5455382"/>
              <a:ext cx="0" cy="3374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64A7F11E-6D2E-4FCE-8E97-A0AFB98160B1}"/>
                </a:ext>
              </a:extLst>
            </p:cNvPr>
            <p:cNvCxnSpPr/>
            <p:nvPr/>
          </p:nvCxnSpPr>
          <p:spPr>
            <a:xfrm>
              <a:off x="7826815" y="5455382"/>
              <a:ext cx="0" cy="3374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4AA51541-F1D9-4C1A-AF54-A770404C096E}"/>
                </a:ext>
              </a:extLst>
            </p:cNvPr>
            <p:cNvCxnSpPr/>
            <p:nvPr/>
          </p:nvCxnSpPr>
          <p:spPr>
            <a:xfrm>
              <a:off x="7945580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F89585BD-1110-44AF-9B81-EDA50512CEE4}"/>
                </a:ext>
              </a:extLst>
            </p:cNvPr>
            <p:cNvCxnSpPr/>
            <p:nvPr/>
          </p:nvCxnSpPr>
          <p:spPr>
            <a:xfrm>
              <a:off x="770804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77E0258C-B58C-4FF8-A2FF-EB5FFE517ECA}"/>
                </a:ext>
              </a:extLst>
            </p:cNvPr>
            <p:cNvCxnSpPr/>
            <p:nvPr/>
          </p:nvCxnSpPr>
          <p:spPr>
            <a:xfrm>
              <a:off x="7591111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5C49D256-61D3-4C9A-B5BB-C9E530202338}"/>
                </a:ext>
              </a:extLst>
            </p:cNvPr>
            <p:cNvCxnSpPr/>
            <p:nvPr/>
          </p:nvCxnSpPr>
          <p:spPr>
            <a:xfrm>
              <a:off x="746320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1566A5AD-15EF-4895-BBB9-6A4E24CBB0B8}"/>
                </a:ext>
              </a:extLst>
            </p:cNvPr>
            <p:cNvCxnSpPr/>
            <p:nvPr/>
          </p:nvCxnSpPr>
          <p:spPr>
            <a:xfrm>
              <a:off x="7342616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B0B0EF5B-B1BB-483D-8CF2-8C29304434DE}"/>
                </a:ext>
              </a:extLst>
            </p:cNvPr>
            <p:cNvCxnSpPr/>
            <p:nvPr/>
          </p:nvCxnSpPr>
          <p:spPr>
            <a:xfrm>
              <a:off x="7225678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DAA52447-B137-46EE-B6BD-B46B22FAA7EB}"/>
                </a:ext>
              </a:extLst>
            </p:cNvPr>
            <p:cNvCxnSpPr/>
            <p:nvPr/>
          </p:nvCxnSpPr>
          <p:spPr>
            <a:xfrm>
              <a:off x="7103258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E097540E-B154-412A-9107-21A7A8CA5778}"/>
                </a:ext>
              </a:extLst>
            </p:cNvPr>
            <p:cNvCxnSpPr/>
            <p:nvPr/>
          </p:nvCxnSpPr>
          <p:spPr>
            <a:xfrm>
              <a:off x="6986320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8142AF4B-51D8-4FAF-893B-2304843FEFB8}"/>
                </a:ext>
              </a:extLst>
            </p:cNvPr>
            <p:cNvCxnSpPr/>
            <p:nvPr/>
          </p:nvCxnSpPr>
          <p:spPr>
            <a:xfrm>
              <a:off x="6869381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1FFD311F-4FED-4D81-A65C-FF397655B218}"/>
                </a:ext>
              </a:extLst>
            </p:cNvPr>
            <p:cNvCxnSpPr/>
            <p:nvPr/>
          </p:nvCxnSpPr>
          <p:spPr>
            <a:xfrm>
              <a:off x="6757924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0A13AEBD-D446-4EC7-8293-81449B2C17A4}"/>
                </a:ext>
              </a:extLst>
            </p:cNvPr>
            <p:cNvCxnSpPr/>
            <p:nvPr/>
          </p:nvCxnSpPr>
          <p:spPr>
            <a:xfrm>
              <a:off x="6525875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7C74D053-9897-43CF-BB63-6F524FACAE30}"/>
                </a:ext>
              </a:extLst>
            </p:cNvPr>
            <p:cNvCxnSpPr/>
            <p:nvPr/>
          </p:nvCxnSpPr>
          <p:spPr>
            <a:xfrm>
              <a:off x="6408936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E3830E92-6B66-4A92-9306-3DF80D78504E}"/>
                </a:ext>
              </a:extLst>
            </p:cNvPr>
            <p:cNvCxnSpPr/>
            <p:nvPr/>
          </p:nvCxnSpPr>
          <p:spPr>
            <a:xfrm>
              <a:off x="6282861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F6D06F8A-1788-49C5-AB3A-4857CEC90D24}"/>
                </a:ext>
              </a:extLst>
            </p:cNvPr>
            <p:cNvCxnSpPr/>
            <p:nvPr/>
          </p:nvCxnSpPr>
          <p:spPr>
            <a:xfrm>
              <a:off x="616044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C90F3E4E-7BA8-4B1D-84C8-DD51A9DFC90F}"/>
                </a:ext>
              </a:extLst>
            </p:cNvPr>
            <p:cNvCxnSpPr/>
            <p:nvPr/>
          </p:nvCxnSpPr>
          <p:spPr>
            <a:xfrm>
              <a:off x="6043503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96E83A07-9EB7-4DDE-8C1F-F9586FB86F94}"/>
                </a:ext>
              </a:extLst>
            </p:cNvPr>
            <p:cNvCxnSpPr/>
            <p:nvPr/>
          </p:nvCxnSpPr>
          <p:spPr>
            <a:xfrm>
              <a:off x="5922910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35AA312A-7D79-4463-93B5-B698198D2934}"/>
                </a:ext>
              </a:extLst>
            </p:cNvPr>
            <p:cNvCxnSpPr/>
            <p:nvPr/>
          </p:nvCxnSpPr>
          <p:spPr>
            <a:xfrm>
              <a:off x="580597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71DD3F8D-C69E-4615-8F76-08D371BDA06B}"/>
                </a:ext>
              </a:extLst>
            </p:cNvPr>
            <p:cNvCxnSpPr/>
            <p:nvPr/>
          </p:nvCxnSpPr>
          <p:spPr>
            <a:xfrm>
              <a:off x="5689034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D84C77F0-5139-4F7F-81A3-8BC449141BEF}"/>
                </a:ext>
              </a:extLst>
            </p:cNvPr>
            <p:cNvCxnSpPr/>
            <p:nvPr/>
          </p:nvCxnSpPr>
          <p:spPr>
            <a:xfrm>
              <a:off x="557574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9D2AFE3C-A41F-4666-8C6B-C70E1D6A9A7F}"/>
                </a:ext>
              </a:extLst>
            </p:cNvPr>
            <p:cNvCxnSpPr/>
            <p:nvPr/>
          </p:nvCxnSpPr>
          <p:spPr>
            <a:xfrm>
              <a:off x="534187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04F1468D-98DE-42CE-8BAB-E68982F8DDFA}"/>
                </a:ext>
              </a:extLst>
            </p:cNvPr>
            <p:cNvCxnSpPr/>
            <p:nvPr/>
          </p:nvCxnSpPr>
          <p:spPr>
            <a:xfrm>
              <a:off x="5224934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D913E9FB-CB0F-45A4-86A6-594DA849B42F}"/>
                </a:ext>
              </a:extLst>
            </p:cNvPr>
            <p:cNvCxnSpPr/>
            <p:nvPr/>
          </p:nvCxnSpPr>
          <p:spPr>
            <a:xfrm>
              <a:off x="509703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80258602-891A-412E-900B-7BB9A87C615C}"/>
                </a:ext>
              </a:extLst>
            </p:cNvPr>
            <p:cNvCxnSpPr/>
            <p:nvPr/>
          </p:nvCxnSpPr>
          <p:spPr>
            <a:xfrm>
              <a:off x="497461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12EF6182-6580-45A6-BC20-7F33F5D4FBF8}"/>
                </a:ext>
              </a:extLst>
            </p:cNvPr>
            <p:cNvCxnSpPr/>
            <p:nvPr/>
          </p:nvCxnSpPr>
          <p:spPr>
            <a:xfrm>
              <a:off x="4859501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80DC3923-41DF-4FB0-86B7-27E976437ED7}"/>
                </a:ext>
              </a:extLst>
            </p:cNvPr>
            <p:cNvCxnSpPr/>
            <p:nvPr/>
          </p:nvCxnSpPr>
          <p:spPr>
            <a:xfrm>
              <a:off x="4737081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D6FF9478-2043-42B2-8770-14C72D910556}"/>
                </a:ext>
              </a:extLst>
            </p:cNvPr>
            <p:cNvCxnSpPr/>
            <p:nvPr/>
          </p:nvCxnSpPr>
          <p:spPr>
            <a:xfrm>
              <a:off x="462014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A9F8230E-1CEF-4087-9A61-AFD3E9BAAEA1}"/>
                </a:ext>
              </a:extLst>
            </p:cNvPr>
            <p:cNvCxnSpPr/>
            <p:nvPr/>
          </p:nvCxnSpPr>
          <p:spPr>
            <a:xfrm>
              <a:off x="4503204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C59C93B6-EEDC-419D-B32A-933ABBEE54F9}"/>
                </a:ext>
              </a:extLst>
            </p:cNvPr>
            <p:cNvCxnSpPr/>
            <p:nvPr/>
          </p:nvCxnSpPr>
          <p:spPr>
            <a:xfrm>
              <a:off x="4391747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F38E9A89-7BBA-4FAA-864C-2061349092C1}"/>
                </a:ext>
              </a:extLst>
            </p:cNvPr>
            <p:cNvCxnSpPr/>
            <p:nvPr/>
          </p:nvCxnSpPr>
          <p:spPr>
            <a:xfrm>
              <a:off x="4146907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BD2075D0-7DEF-431C-8A53-5B03A428CB48}"/>
                </a:ext>
              </a:extLst>
            </p:cNvPr>
            <p:cNvCxnSpPr/>
            <p:nvPr/>
          </p:nvCxnSpPr>
          <p:spPr>
            <a:xfrm>
              <a:off x="402996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51854EAC-9EE3-4D42-ABD3-EC4C86740E61}"/>
                </a:ext>
              </a:extLst>
            </p:cNvPr>
            <p:cNvCxnSpPr/>
            <p:nvPr/>
          </p:nvCxnSpPr>
          <p:spPr>
            <a:xfrm>
              <a:off x="3903894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77E5ED01-1626-47D4-8FAB-B3CC69B00645}"/>
                </a:ext>
              </a:extLst>
            </p:cNvPr>
            <p:cNvCxnSpPr/>
            <p:nvPr/>
          </p:nvCxnSpPr>
          <p:spPr>
            <a:xfrm>
              <a:off x="3781474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E69E9385-4FFC-4E2A-87C6-38D1F27E0C68}"/>
                </a:ext>
              </a:extLst>
            </p:cNvPr>
            <p:cNvCxnSpPr/>
            <p:nvPr/>
          </p:nvCxnSpPr>
          <p:spPr>
            <a:xfrm>
              <a:off x="3664536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A06E8E32-9BBE-4E3D-AA7C-4B53AE7DAC5F}"/>
                </a:ext>
              </a:extLst>
            </p:cNvPr>
            <p:cNvCxnSpPr/>
            <p:nvPr/>
          </p:nvCxnSpPr>
          <p:spPr>
            <a:xfrm>
              <a:off x="3542115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44749E1A-BA34-41DD-B51C-923E19A7C31F}"/>
                </a:ext>
              </a:extLst>
            </p:cNvPr>
            <p:cNvCxnSpPr/>
            <p:nvPr/>
          </p:nvCxnSpPr>
          <p:spPr>
            <a:xfrm>
              <a:off x="3425177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0A30C846-4D72-4A85-B43C-761E029B4966}"/>
                </a:ext>
              </a:extLst>
            </p:cNvPr>
            <p:cNvCxnSpPr/>
            <p:nvPr/>
          </p:nvCxnSpPr>
          <p:spPr>
            <a:xfrm>
              <a:off x="3310066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727B35DC-BCBA-4E2E-818A-9CAEAA026530}"/>
                </a:ext>
              </a:extLst>
            </p:cNvPr>
            <p:cNvCxnSpPr/>
            <p:nvPr/>
          </p:nvCxnSpPr>
          <p:spPr>
            <a:xfrm>
              <a:off x="3196782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201474C4-2AC4-4BFB-AFF4-9A6CF58FFC34}"/>
                </a:ext>
              </a:extLst>
            </p:cNvPr>
            <p:cNvCxnSpPr/>
            <p:nvPr/>
          </p:nvCxnSpPr>
          <p:spPr>
            <a:xfrm>
              <a:off x="295376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E6AF4461-7CD4-4D81-958A-E32CA5157031}"/>
                </a:ext>
              </a:extLst>
            </p:cNvPr>
            <p:cNvCxnSpPr/>
            <p:nvPr/>
          </p:nvCxnSpPr>
          <p:spPr>
            <a:xfrm>
              <a:off x="2836830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A0BBE4DD-FF05-419E-AFB7-1E09EB113D6F}"/>
                </a:ext>
              </a:extLst>
            </p:cNvPr>
            <p:cNvCxnSpPr/>
            <p:nvPr/>
          </p:nvCxnSpPr>
          <p:spPr>
            <a:xfrm>
              <a:off x="270892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8BAE1B3B-AFBA-4EE5-ABDB-96E209456513}"/>
                </a:ext>
              </a:extLst>
            </p:cNvPr>
            <p:cNvCxnSpPr/>
            <p:nvPr/>
          </p:nvCxnSpPr>
          <p:spPr>
            <a:xfrm>
              <a:off x="2588336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F787808A-A5D5-47A4-A544-FDBA120CCBD9}"/>
                </a:ext>
              </a:extLst>
            </p:cNvPr>
            <p:cNvCxnSpPr/>
            <p:nvPr/>
          </p:nvCxnSpPr>
          <p:spPr>
            <a:xfrm>
              <a:off x="2471397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E19F45C5-C358-43DF-8900-23020538706D}"/>
                </a:ext>
              </a:extLst>
            </p:cNvPr>
            <p:cNvCxnSpPr/>
            <p:nvPr/>
          </p:nvCxnSpPr>
          <p:spPr>
            <a:xfrm>
              <a:off x="2348978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:a16="http://schemas.microsoft.com/office/drawing/2014/main" id="{58DFD898-CDB1-42BC-B586-8AF5ACB6491A}"/>
                </a:ext>
              </a:extLst>
            </p:cNvPr>
            <p:cNvCxnSpPr/>
            <p:nvPr/>
          </p:nvCxnSpPr>
          <p:spPr>
            <a:xfrm>
              <a:off x="2232039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:a16="http://schemas.microsoft.com/office/drawing/2014/main" id="{24ED2211-1146-4F97-92DF-C3ACE183C20D}"/>
                </a:ext>
              </a:extLst>
            </p:cNvPr>
            <p:cNvCxnSpPr/>
            <p:nvPr/>
          </p:nvCxnSpPr>
          <p:spPr>
            <a:xfrm>
              <a:off x="2115101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D4AC183E-D412-46F7-860C-6AF988C45DA3}"/>
                </a:ext>
              </a:extLst>
            </p:cNvPr>
            <p:cNvCxnSpPr/>
            <p:nvPr/>
          </p:nvCxnSpPr>
          <p:spPr>
            <a:xfrm>
              <a:off x="2001817" y="5455382"/>
              <a:ext cx="0" cy="1695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75" name="TextBox 121">
              <a:extLst>
                <a:ext uri="{FF2B5EF4-FFF2-40B4-BE49-F238E27FC236}">
                  <a16:creationId xmlns:a16="http://schemas.microsoft.com/office/drawing/2014/main" id="{5824DCA5-78DE-4D79-8A31-0295D5C8D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3797" y="5885255"/>
              <a:ext cx="7745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2000</a:t>
              </a:r>
            </a:p>
          </p:txBody>
        </p:sp>
        <p:sp>
          <p:nvSpPr>
            <p:cNvPr id="18576" name="TextBox 122">
              <a:extLst>
                <a:ext uri="{FF2B5EF4-FFF2-40B4-BE49-F238E27FC236}">
                  <a16:creationId xmlns:a16="http://schemas.microsoft.com/office/drawing/2014/main" id="{E5A6423D-B45F-48AB-90A0-5AD37F0DF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85" y="5885871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2010</a:t>
              </a:r>
            </a:p>
          </p:txBody>
        </p:sp>
        <p:sp>
          <p:nvSpPr>
            <p:cNvPr id="18577" name="TextBox 123">
              <a:extLst>
                <a:ext uri="{FF2B5EF4-FFF2-40B4-BE49-F238E27FC236}">
                  <a16:creationId xmlns:a16="http://schemas.microsoft.com/office/drawing/2014/main" id="{5BB8CF47-A461-4735-BE6B-053FF8FB5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3603" y="5885871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2020</a:t>
              </a:r>
            </a:p>
          </p:txBody>
        </p:sp>
        <p:sp>
          <p:nvSpPr>
            <p:cNvPr id="18578" name="TextBox 124">
              <a:extLst>
                <a:ext uri="{FF2B5EF4-FFF2-40B4-BE49-F238E27FC236}">
                  <a16:creationId xmlns:a16="http://schemas.microsoft.com/office/drawing/2014/main" id="{B7C0A2F9-D848-48CB-9348-8016DEE62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323" y="5906514"/>
              <a:ext cx="7745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2030</a:t>
              </a:r>
            </a:p>
          </p:txBody>
        </p:sp>
        <p:sp>
          <p:nvSpPr>
            <p:cNvPr id="18579" name="TextBox 125">
              <a:extLst>
                <a:ext uri="{FF2B5EF4-FFF2-40B4-BE49-F238E27FC236}">
                  <a16:creationId xmlns:a16="http://schemas.microsoft.com/office/drawing/2014/main" id="{8947BB58-C219-47CE-933F-0B91930F2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3111" y="5885871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2040</a:t>
              </a:r>
            </a:p>
          </p:txBody>
        </p:sp>
        <p:sp>
          <p:nvSpPr>
            <p:cNvPr id="18580" name="TextBox 126">
              <a:extLst>
                <a:ext uri="{FF2B5EF4-FFF2-40B4-BE49-F238E27FC236}">
                  <a16:creationId xmlns:a16="http://schemas.microsoft.com/office/drawing/2014/main" id="{16E2BB59-B58A-44CA-BB7C-9D8348A04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9603" y="5889595"/>
              <a:ext cx="7745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2050</a:t>
              </a:r>
            </a:p>
          </p:txBody>
        </p:sp>
        <p:sp>
          <p:nvSpPr>
            <p:cNvPr id="18581" name="TextBox 127">
              <a:extLst>
                <a:ext uri="{FF2B5EF4-FFF2-40B4-BE49-F238E27FC236}">
                  <a16:creationId xmlns:a16="http://schemas.microsoft.com/office/drawing/2014/main" id="{8C76A1CA-808A-4B83-A559-965C03BFD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1259733"/>
              <a:ext cx="5597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</a:t>
              </a:r>
            </a:p>
          </p:txBody>
        </p:sp>
        <p:sp>
          <p:nvSpPr>
            <p:cNvPr id="18582" name="TextBox 128">
              <a:extLst>
                <a:ext uri="{FF2B5EF4-FFF2-40B4-BE49-F238E27FC236}">
                  <a16:creationId xmlns:a16="http://schemas.microsoft.com/office/drawing/2014/main" id="{61D4A9AC-48E0-4CB4-BB39-B48ACAD56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167921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90</a:t>
              </a:r>
            </a:p>
          </p:txBody>
        </p:sp>
        <p:sp>
          <p:nvSpPr>
            <p:cNvPr id="18583" name="TextBox 129">
              <a:extLst>
                <a:ext uri="{FF2B5EF4-FFF2-40B4-BE49-F238E27FC236}">
                  <a16:creationId xmlns:a16="http://schemas.microsoft.com/office/drawing/2014/main" id="{8CEBF41E-2FDE-474C-B873-B97B0AB2D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209869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80</a:t>
              </a:r>
            </a:p>
          </p:txBody>
        </p:sp>
        <p:sp>
          <p:nvSpPr>
            <p:cNvPr id="18584" name="TextBox 130">
              <a:extLst>
                <a:ext uri="{FF2B5EF4-FFF2-40B4-BE49-F238E27FC236}">
                  <a16:creationId xmlns:a16="http://schemas.microsoft.com/office/drawing/2014/main" id="{ED994888-5CEE-4E22-94A2-DCE9F0881E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251817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70</a:t>
              </a:r>
            </a:p>
          </p:txBody>
        </p:sp>
        <p:sp>
          <p:nvSpPr>
            <p:cNvPr id="18585" name="TextBox 131">
              <a:extLst>
                <a:ext uri="{FF2B5EF4-FFF2-40B4-BE49-F238E27FC236}">
                  <a16:creationId xmlns:a16="http://schemas.microsoft.com/office/drawing/2014/main" id="{5B39ABBA-FE94-4BDB-80FE-95422BB84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293765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60</a:t>
              </a:r>
            </a:p>
          </p:txBody>
        </p:sp>
        <p:sp>
          <p:nvSpPr>
            <p:cNvPr id="18586" name="TextBox 132">
              <a:extLst>
                <a:ext uri="{FF2B5EF4-FFF2-40B4-BE49-F238E27FC236}">
                  <a16:creationId xmlns:a16="http://schemas.microsoft.com/office/drawing/2014/main" id="{45E22F1D-8724-4271-BF55-64A262D31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377661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40</a:t>
              </a:r>
            </a:p>
          </p:txBody>
        </p:sp>
        <p:sp>
          <p:nvSpPr>
            <p:cNvPr id="18587" name="TextBox 133">
              <a:extLst>
                <a:ext uri="{FF2B5EF4-FFF2-40B4-BE49-F238E27FC236}">
                  <a16:creationId xmlns:a16="http://schemas.microsoft.com/office/drawing/2014/main" id="{723203D1-BC2B-4D19-B246-4AB9FDB50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419609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</a:t>
              </a:r>
            </a:p>
          </p:txBody>
        </p:sp>
        <p:sp>
          <p:nvSpPr>
            <p:cNvPr id="18588" name="TextBox 134">
              <a:extLst>
                <a:ext uri="{FF2B5EF4-FFF2-40B4-BE49-F238E27FC236}">
                  <a16:creationId xmlns:a16="http://schemas.microsoft.com/office/drawing/2014/main" id="{22B9C869-60AB-4165-8272-89FC47390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461557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</a:t>
              </a:r>
            </a:p>
          </p:txBody>
        </p:sp>
        <p:sp>
          <p:nvSpPr>
            <p:cNvPr id="18589" name="TextBox 135">
              <a:extLst>
                <a:ext uri="{FF2B5EF4-FFF2-40B4-BE49-F238E27FC236}">
                  <a16:creationId xmlns:a16="http://schemas.microsoft.com/office/drawing/2014/main" id="{736DE983-219C-4B24-9E88-CAC126398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5035056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</a:t>
              </a:r>
            </a:p>
          </p:txBody>
        </p:sp>
        <p:sp>
          <p:nvSpPr>
            <p:cNvPr id="18590" name="TextBox 136">
              <a:extLst>
                <a:ext uri="{FF2B5EF4-FFF2-40B4-BE49-F238E27FC236}">
                  <a16:creationId xmlns:a16="http://schemas.microsoft.com/office/drawing/2014/main" id="{6A264C14-0F0F-4D5C-A86B-69AA11935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9145" y="5434375"/>
              <a:ext cx="309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</a:p>
          </p:txBody>
        </p:sp>
        <p:sp>
          <p:nvSpPr>
            <p:cNvPr id="18591" name="TextBox 137">
              <a:extLst>
                <a:ext uri="{FF2B5EF4-FFF2-40B4-BE49-F238E27FC236}">
                  <a16:creationId xmlns:a16="http://schemas.microsoft.com/office/drawing/2014/main" id="{4730BC70-536B-4A6C-AA0B-F705EB4B7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1474" y="814250"/>
              <a:ext cx="3850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%</a:t>
              </a:r>
            </a:p>
          </p:txBody>
        </p:sp>
        <p:sp>
          <p:nvSpPr>
            <p:cNvPr id="18592" name="TextBox 139">
              <a:extLst>
                <a:ext uri="{FF2B5EF4-FFF2-40B4-BE49-F238E27FC236}">
                  <a16:creationId xmlns:a16="http://schemas.microsoft.com/office/drawing/2014/main" id="{882ADE9B-27DA-47E8-A6D9-6440CE902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111" y="3357133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50</a:t>
              </a:r>
            </a:p>
          </p:txBody>
        </p:sp>
        <p:sp>
          <p:nvSpPr>
            <p:cNvPr id="18593" name="TextBox 143">
              <a:extLst>
                <a:ext uri="{FF2B5EF4-FFF2-40B4-BE49-F238E27FC236}">
                  <a16:creationId xmlns:a16="http://schemas.microsoft.com/office/drawing/2014/main" id="{FDBAB3F6-D6F6-435C-A460-A6BF33FCF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003" y="3791453"/>
              <a:ext cx="926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Индия</a:t>
              </a:r>
            </a:p>
          </p:txBody>
        </p:sp>
        <p:sp>
          <p:nvSpPr>
            <p:cNvPr id="18594" name="TextBox 144">
              <a:extLst>
                <a:ext uri="{FF2B5EF4-FFF2-40B4-BE49-F238E27FC236}">
                  <a16:creationId xmlns:a16="http://schemas.microsoft.com/office/drawing/2014/main" id="{4A589CE3-0CEF-4382-B647-51A0C9DBA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9596" y="4838652"/>
              <a:ext cx="84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Китай</a:t>
              </a:r>
            </a:p>
          </p:txBody>
        </p:sp>
        <p:sp>
          <p:nvSpPr>
            <p:cNvPr id="18595" name="TextBox 145">
              <a:extLst>
                <a:ext uri="{FF2B5EF4-FFF2-40B4-BE49-F238E27FC236}">
                  <a16:creationId xmlns:a16="http://schemas.microsoft.com/office/drawing/2014/main" id="{961FC89F-F3C3-4F3B-89DB-D6A824F41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114" y="3881358"/>
              <a:ext cx="724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США</a:t>
              </a:r>
            </a:p>
          </p:txBody>
        </p:sp>
        <p:sp>
          <p:nvSpPr>
            <p:cNvPr id="18596" name="TextBox 146">
              <a:extLst>
                <a:ext uri="{FF2B5EF4-FFF2-40B4-BE49-F238E27FC236}">
                  <a16:creationId xmlns:a16="http://schemas.microsoft.com/office/drawing/2014/main" id="{D553AE06-4D60-4A2D-B684-9E74BCB4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4679" y="2728036"/>
              <a:ext cx="12907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Евросоюз</a:t>
              </a:r>
            </a:p>
          </p:txBody>
        </p:sp>
        <p:sp>
          <p:nvSpPr>
            <p:cNvPr id="18597" name="TextBox 147">
              <a:extLst>
                <a:ext uri="{FF2B5EF4-FFF2-40B4-BE49-F238E27FC236}">
                  <a16:creationId xmlns:a16="http://schemas.microsoft.com/office/drawing/2014/main" id="{EF9BECE2-9CDC-42BE-ACEA-1691CA081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1028" y="4489762"/>
              <a:ext cx="1031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Япония</a:t>
              </a:r>
            </a:p>
          </p:txBody>
        </p:sp>
      </p:grpSp>
      <p:grpSp>
        <p:nvGrpSpPr>
          <p:cNvPr id="18451" name="Группа 148">
            <a:extLst>
              <a:ext uri="{FF2B5EF4-FFF2-40B4-BE49-F238E27FC236}">
                <a16:creationId xmlns:a16="http://schemas.microsoft.com/office/drawing/2014/main" id="{03E1E7F8-38F7-4E34-B299-0A5DB079DBD3}"/>
              </a:ext>
            </a:extLst>
          </p:cNvPr>
          <p:cNvGrpSpPr>
            <a:grpSpLocks/>
          </p:cNvGrpSpPr>
          <p:nvPr/>
        </p:nvGrpSpPr>
        <p:grpSpPr bwMode="auto">
          <a:xfrm>
            <a:off x="6373813" y="219075"/>
            <a:ext cx="5667375" cy="5399088"/>
            <a:chOff x="1998319" y="266637"/>
            <a:chExt cx="8093882" cy="6278172"/>
          </a:xfrm>
        </p:grpSpPr>
        <p:sp>
          <p:nvSpPr>
            <p:cNvPr id="150" name="Полилиния 18">
              <a:extLst>
                <a:ext uri="{FF2B5EF4-FFF2-40B4-BE49-F238E27FC236}">
                  <a16:creationId xmlns:a16="http://schemas.microsoft.com/office/drawing/2014/main" id="{EEAE67E6-99C1-4245-9381-B970C83372B7}"/>
                </a:ext>
              </a:extLst>
            </p:cNvPr>
            <p:cNvSpPr/>
            <p:nvPr/>
          </p:nvSpPr>
          <p:spPr>
            <a:xfrm>
              <a:off x="2794103" y="5664277"/>
              <a:ext cx="6781177" cy="119989"/>
            </a:xfrm>
            <a:custGeom>
              <a:avLst/>
              <a:gdLst>
                <a:gd name="connsiteX0" fmla="*/ 0 w 6781414"/>
                <a:gd name="connsiteY0" fmla="*/ 97474 h 120682"/>
                <a:gd name="connsiteX1" fmla="*/ 1095424 w 6781414"/>
                <a:gd name="connsiteY1" fmla="*/ 74266 h 120682"/>
                <a:gd name="connsiteX2" fmla="*/ 1513170 w 6781414"/>
                <a:gd name="connsiteY2" fmla="*/ 88191 h 120682"/>
                <a:gd name="connsiteX3" fmla="*/ 2246547 w 6781414"/>
                <a:gd name="connsiteY3" fmla="*/ 23208 h 120682"/>
                <a:gd name="connsiteX4" fmla="*/ 3160947 w 6781414"/>
                <a:gd name="connsiteY4" fmla="*/ 0 h 120682"/>
                <a:gd name="connsiteX5" fmla="*/ 4325994 w 6781414"/>
                <a:gd name="connsiteY5" fmla="*/ 4642 h 120682"/>
                <a:gd name="connsiteX6" fmla="*/ 5342510 w 6781414"/>
                <a:gd name="connsiteY6" fmla="*/ 37133 h 120682"/>
                <a:gd name="connsiteX7" fmla="*/ 6781414 w 6781414"/>
                <a:gd name="connsiteY7" fmla="*/ 120682 h 12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81414" h="120682">
                  <a:moveTo>
                    <a:pt x="0" y="97474"/>
                  </a:moveTo>
                  <a:lnTo>
                    <a:pt x="1095424" y="74266"/>
                  </a:lnTo>
                  <a:cubicBezTo>
                    <a:pt x="1347619" y="72719"/>
                    <a:pt x="1321316" y="96701"/>
                    <a:pt x="1513170" y="88191"/>
                  </a:cubicBezTo>
                  <a:cubicBezTo>
                    <a:pt x="1705024" y="79681"/>
                    <a:pt x="1971918" y="37906"/>
                    <a:pt x="2246547" y="23208"/>
                  </a:cubicBezTo>
                  <a:cubicBezTo>
                    <a:pt x="2521176" y="8510"/>
                    <a:pt x="3160947" y="0"/>
                    <a:pt x="3160947" y="0"/>
                  </a:cubicBezTo>
                  <a:lnTo>
                    <a:pt x="4325994" y="4642"/>
                  </a:lnTo>
                  <a:cubicBezTo>
                    <a:pt x="4689588" y="10831"/>
                    <a:pt x="4933273" y="17793"/>
                    <a:pt x="5342510" y="37133"/>
                  </a:cubicBezTo>
                  <a:cubicBezTo>
                    <a:pt x="5751747" y="56473"/>
                    <a:pt x="6266580" y="88577"/>
                    <a:pt x="6781414" y="120682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151" name="Полилиния 17">
              <a:extLst>
                <a:ext uri="{FF2B5EF4-FFF2-40B4-BE49-F238E27FC236}">
                  <a16:creationId xmlns:a16="http://schemas.microsoft.com/office/drawing/2014/main" id="{59DFAB53-1EA8-4060-8AC8-FD46422EF4ED}"/>
                </a:ext>
              </a:extLst>
            </p:cNvPr>
            <p:cNvSpPr/>
            <p:nvPr/>
          </p:nvSpPr>
          <p:spPr>
            <a:xfrm>
              <a:off x="2785035" y="5745500"/>
              <a:ext cx="6812918" cy="267667"/>
            </a:xfrm>
            <a:custGeom>
              <a:avLst/>
              <a:gdLst>
                <a:gd name="connsiteX0" fmla="*/ 0 w 6813905"/>
                <a:gd name="connsiteY0" fmla="*/ 267489 h 267489"/>
                <a:gd name="connsiteX1" fmla="*/ 1666343 w 6813905"/>
                <a:gd name="connsiteY1" fmla="*/ 197865 h 267489"/>
                <a:gd name="connsiteX2" fmla="*/ 3806132 w 6813905"/>
                <a:gd name="connsiteY2" fmla="*/ 123599 h 267489"/>
                <a:gd name="connsiteX3" fmla="*/ 5193978 w 6813905"/>
                <a:gd name="connsiteY3" fmla="*/ 67899 h 267489"/>
                <a:gd name="connsiteX4" fmla="*/ 6521482 w 6813905"/>
                <a:gd name="connsiteY4" fmla="*/ 7558 h 267489"/>
                <a:gd name="connsiteX5" fmla="*/ 6813905 w 6813905"/>
                <a:gd name="connsiteY5" fmla="*/ 2917 h 26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3905" h="267489">
                  <a:moveTo>
                    <a:pt x="0" y="267489"/>
                  </a:moveTo>
                  <a:lnTo>
                    <a:pt x="1666343" y="197865"/>
                  </a:lnTo>
                  <a:lnTo>
                    <a:pt x="3806132" y="123599"/>
                  </a:lnTo>
                  <a:lnTo>
                    <a:pt x="5193978" y="67899"/>
                  </a:lnTo>
                  <a:lnTo>
                    <a:pt x="6521482" y="7558"/>
                  </a:lnTo>
                  <a:cubicBezTo>
                    <a:pt x="6791470" y="-3272"/>
                    <a:pt x="6802687" y="-178"/>
                    <a:pt x="6813905" y="2917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152" name="Полилиния 8">
              <a:extLst>
                <a:ext uri="{FF2B5EF4-FFF2-40B4-BE49-F238E27FC236}">
                  <a16:creationId xmlns:a16="http://schemas.microsoft.com/office/drawing/2014/main" id="{0CE2D281-A52D-440A-8861-69D0BED5546B}"/>
                </a:ext>
              </a:extLst>
            </p:cNvPr>
            <p:cNvSpPr/>
            <p:nvPr/>
          </p:nvSpPr>
          <p:spPr>
            <a:xfrm>
              <a:off x="2814509" y="1706500"/>
              <a:ext cx="6810650" cy="4308513"/>
            </a:xfrm>
            <a:custGeom>
              <a:avLst/>
              <a:gdLst>
                <a:gd name="connsiteX0" fmla="*/ 0 w 6811434"/>
                <a:gd name="connsiteY0" fmla="*/ 4309534 h 4309534"/>
                <a:gd name="connsiteX1" fmla="*/ 999067 w 6811434"/>
                <a:gd name="connsiteY1" fmla="*/ 4296834 h 4309534"/>
                <a:gd name="connsiteX2" fmla="*/ 1799167 w 6811434"/>
                <a:gd name="connsiteY2" fmla="*/ 4199467 h 4309534"/>
                <a:gd name="connsiteX3" fmla="*/ 2362200 w 6811434"/>
                <a:gd name="connsiteY3" fmla="*/ 3953934 h 4309534"/>
                <a:gd name="connsiteX4" fmla="*/ 2853267 w 6811434"/>
                <a:gd name="connsiteY4" fmla="*/ 3594100 h 4309534"/>
                <a:gd name="connsiteX5" fmla="*/ 3627967 w 6811434"/>
                <a:gd name="connsiteY5" fmla="*/ 2806700 h 4309534"/>
                <a:gd name="connsiteX6" fmla="*/ 4347634 w 6811434"/>
                <a:gd name="connsiteY6" fmla="*/ 1871134 h 4309534"/>
                <a:gd name="connsiteX7" fmla="*/ 5130800 w 6811434"/>
                <a:gd name="connsiteY7" fmla="*/ 952500 h 4309534"/>
                <a:gd name="connsiteX8" fmla="*/ 5740400 w 6811434"/>
                <a:gd name="connsiteY8" fmla="*/ 338667 h 4309534"/>
                <a:gd name="connsiteX9" fmla="*/ 6146800 w 6811434"/>
                <a:gd name="connsiteY9" fmla="*/ 59267 h 4309534"/>
                <a:gd name="connsiteX10" fmla="*/ 6502400 w 6811434"/>
                <a:gd name="connsiteY10" fmla="*/ 0 h 4309534"/>
                <a:gd name="connsiteX11" fmla="*/ 6811434 w 6811434"/>
                <a:gd name="connsiteY11" fmla="*/ 59267 h 43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11434" h="4309534">
                  <a:moveTo>
                    <a:pt x="0" y="4309534"/>
                  </a:moveTo>
                  <a:lnTo>
                    <a:pt x="999067" y="4296834"/>
                  </a:lnTo>
                  <a:cubicBezTo>
                    <a:pt x="1298928" y="4278490"/>
                    <a:pt x="1571978" y="4256617"/>
                    <a:pt x="1799167" y="4199467"/>
                  </a:cubicBezTo>
                  <a:cubicBezTo>
                    <a:pt x="2026356" y="4142317"/>
                    <a:pt x="2186517" y="4054829"/>
                    <a:pt x="2362200" y="3953934"/>
                  </a:cubicBezTo>
                  <a:cubicBezTo>
                    <a:pt x="2537883" y="3853039"/>
                    <a:pt x="2642306" y="3785306"/>
                    <a:pt x="2853267" y="3594100"/>
                  </a:cubicBezTo>
                  <a:cubicBezTo>
                    <a:pt x="3064228" y="3402894"/>
                    <a:pt x="3378906" y="3093861"/>
                    <a:pt x="3627967" y="2806700"/>
                  </a:cubicBezTo>
                  <a:cubicBezTo>
                    <a:pt x="3877028" y="2519539"/>
                    <a:pt x="4097162" y="2180167"/>
                    <a:pt x="4347634" y="1871134"/>
                  </a:cubicBezTo>
                  <a:cubicBezTo>
                    <a:pt x="4598106" y="1562101"/>
                    <a:pt x="4898672" y="1207911"/>
                    <a:pt x="5130800" y="952500"/>
                  </a:cubicBezTo>
                  <a:cubicBezTo>
                    <a:pt x="5362928" y="697089"/>
                    <a:pt x="5571067" y="487539"/>
                    <a:pt x="5740400" y="338667"/>
                  </a:cubicBezTo>
                  <a:cubicBezTo>
                    <a:pt x="5909733" y="189795"/>
                    <a:pt x="6019800" y="115711"/>
                    <a:pt x="6146800" y="59267"/>
                  </a:cubicBezTo>
                  <a:cubicBezTo>
                    <a:pt x="6273800" y="2823"/>
                    <a:pt x="6391628" y="0"/>
                    <a:pt x="6502400" y="0"/>
                  </a:cubicBezTo>
                  <a:cubicBezTo>
                    <a:pt x="6613172" y="0"/>
                    <a:pt x="6712303" y="29633"/>
                    <a:pt x="6811434" y="59267"/>
                  </a:cubicBezTo>
                </a:path>
              </a:pathLst>
            </a:custGeom>
            <a:noFill/>
            <a:ln w="76200">
              <a:solidFill>
                <a:srgbClr val="FD0C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153" name="Полилиния 12">
              <a:extLst>
                <a:ext uri="{FF2B5EF4-FFF2-40B4-BE49-F238E27FC236}">
                  <a16:creationId xmlns:a16="http://schemas.microsoft.com/office/drawing/2014/main" id="{11AE2349-5F25-4535-9592-5D9D9A795D33}"/>
                </a:ext>
              </a:extLst>
            </p:cNvPr>
            <p:cNvSpPr/>
            <p:nvPr/>
          </p:nvSpPr>
          <p:spPr>
            <a:xfrm>
              <a:off x="2816775" y="2963612"/>
              <a:ext cx="6772109" cy="3007098"/>
            </a:xfrm>
            <a:custGeom>
              <a:avLst/>
              <a:gdLst>
                <a:gd name="connsiteX0" fmla="*/ 0 w 6772129"/>
                <a:gd name="connsiteY0" fmla="*/ 3007772 h 3007772"/>
                <a:gd name="connsiteX1" fmla="*/ 751943 w 6772129"/>
                <a:gd name="connsiteY1" fmla="*/ 2961356 h 3007772"/>
                <a:gd name="connsiteX2" fmla="*/ 1411053 w 6772129"/>
                <a:gd name="connsiteY2" fmla="*/ 2877807 h 3007772"/>
                <a:gd name="connsiteX3" fmla="*/ 2102655 w 6772129"/>
                <a:gd name="connsiteY3" fmla="*/ 2659650 h 3007772"/>
                <a:gd name="connsiteX4" fmla="*/ 2710708 w 6772129"/>
                <a:gd name="connsiteY4" fmla="*/ 2348662 h 3007772"/>
                <a:gd name="connsiteX5" fmla="*/ 3782923 w 6772129"/>
                <a:gd name="connsiteY5" fmla="*/ 1661701 h 3007772"/>
                <a:gd name="connsiteX6" fmla="*/ 4711248 w 6772129"/>
                <a:gd name="connsiteY6" fmla="*/ 1021157 h 3007772"/>
                <a:gd name="connsiteX7" fmla="*/ 5560665 w 6772129"/>
                <a:gd name="connsiteY7" fmla="*/ 505937 h 3007772"/>
                <a:gd name="connsiteX8" fmla="*/ 6145510 w 6772129"/>
                <a:gd name="connsiteY8" fmla="*/ 204231 h 3007772"/>
                <a:gd name="connsiteX9" fmla="*/ 6614314 w 6772129"/>
                <a:gd name="connsiteY9" fmla="*/ 41774 h 3007772"/>
                <a:gd name="connsiteX10" fmla="*/ 6772129 w 6772129"/>
                <a:gd name="connsiteY10" fmla="*/ 0 h 300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72129" h="3007772">
                  <a:moveTo>
                    <a:pt x="0" y="3007772"/>
                  </a:moveTo>
                  <a:cubicBezTo>
                    <a:pt x="258384" y="2995394"/>
                    <a:pt x="516768" y="2983017"/>
                    <a:pt x="751943" y="2961356"/>
                  </a:cubicBezTo>
                  <a:cubicBezTo>
                    <a:pt x="987118" y="2939695"/>
                    <a:pt x="1185934" y="2928091"/>
                    <a:pt x="1411053" y="2877807"/>
                  </a:cubicBezTo>
                  <a:cubicBezTo>
                    <a:pt x="1636172" y="2827523"/>
                    <a:pt x="1886046" y="2747841"/>
                    <a:pt x="2102655" y="2659650"/>
                  </a:cubicBezTo>
                  <a:cubicBezTo>
                    <a:pt x="2319264" y="2571459"/>
                    <a:pt x="2430663" y="2514987"/>
                    <a:pt x="2710708" y="2348662"/>
                  </a:cubicBezTo>
                  <a:cubicBezTo>
                    <a:pt x="2990753" y="2182337"/>
                    <a:pt x="3449500" y="1882952"/>
                    <a:pt x="3782923" y="1661701"/>
                  </a:cubicBezTo>
                  <a:cubicBezTo>
                    <a:pt x="4116346" y="1440450"/>
                    <a:pt x="4414958" y="1213784"/>
                    <a:pt x="4711248" y="1021157"/>
                  </a:cubicBezTo>
                  <a:cubicBezTo>
                    <a:pt x="5007538" y="828530"/>
                    <a:pt x="5321621" y="642091"/>
                    <a:pt x="5560665" y="505937"/>
                  </a:cubicBezTo>
                  <a:cubicBezTo>
                    <a:pt x="5799709" y="369783"/>
                    <a:pt x="5969902" y="281591"/>
                    <a:pt x="6145510" y="204231"/>
                  </a:cubicBezTo>
                  <a:cubicBezTo>
                    <a:pt x="6321118" y="126871"/>
                    <a:pt x="6509878" y="75812"/>
                    <a:pt x="6614314" y="41774"/>
                  </a:cubicBezTo>
                  <a:cubicBezTo>
                    <a:pt x="6718750" y="7736"/>
                    <a:pt x="6745439" y="3868"/>
                    <a:pt x="6772129" y="0"/>
                  </a:cubicBezTo>
                </a:path>
              </a:pathLst>
            </a:custGeom>
            <a:noFill/>
            <a:ln w="76200">
              <a:solidFill>
                <a:srgbClr val="73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154" name="Полилиния 14">
              <a:extLst>
                <a:ext uri="{FF2B5EF4-FFF2-40B4-BE49-F238E27FC236}">
                  <a16:creationId xmlns:a16="http://schemas.microsoft.com/office/drawing/2014/main" id="{8702585A-1E6F-4DB8-B952-35034EF2C9A8}"/>
                </a:ext>
              </a:extLst>
            </p:cNvPr>
            <p:cNvSpPr/>
            <p:nvPr/>
          </p:nvSpPr>
          <p:spPr>
            <a:xfrm>
              <a:off x="2807706" y="5315388"/>
              <a:ext cx="6781177" cy="269513"/>
            </a:xfrm>
            <a:custGeom>
              <a:avLst/>
              <a:gdLst>
                <a:gd name="connsiteX0" fmla="*/ 0 w 6781413"/>
                <a:gd name="connsiteY0" fmla="*/ 64983 h 269214"/>
                <a:gd name="connsiteX1" fmla="*/ 1072215 w 6781413"/>
                <a:gd name="connsiteY1" fmla="*/ 18567 h 269214"/>
                <a:gd name="connsiteX2" fmla="*/ 1647777 w 6781413"/>
                <a:gd name="connsiteY2" fmla="*/ 0 h 269214"/>
                <a:gd name="connsiteX3" fmla="*/ 2789617 w 6781413"/>
                <a:gd name="connsiteY3" fmla="*/ 13925 h 269214"/>
                <a:gd name="connsiteX4" fmla="*/ 3847907 w 6781413"/>
                <a:gd name="connsiteY4" fmla="*/ 69625 h 269214"/>
                <a:gd name="connsiteX5" fmla="*/ 4901556 w 6781413"/>
                <a:gd name="connsiteY5" fmla="*/ 125324 h 269214"/>
                <a:gd name="connsiteX6" fmla="*/ 6117661 w 6781413"/>
                <a:gd name="connsiteY6" fmla="*/ 222798 h 269214"/>
                <a:gd name="connsiteX7" fmla="*/ 6781413 w 6781413"/>
                <a:gd name="connsiteY7" fmla="*/ 269214 h 26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81413" h="269214">
                  <a:moveTo>
                    <a:pt x="0" y="64983"/>
                  </a:moveTo>
                  <a:lnTo>
                    <a:pt x="1072215" y="18567"/>
                  </a:lnTo>
                  <a:lnTo>
                    <a:pt x="1647777" y="0"/>
                  </a:lnTo>
                  <a:lnTo>
                    <a:pt x="2789617" y="13925"/>
                  </a:lnTo>
                  <a:cubicBezTo>
                    <a:pt x="3156305" y="25529"/>
                    <a:pt x="3847907" y="69625"/>
                    <a:pt x="3847907" y="69625"/>
                  </a:cubicBezTo>
                  <a:lnTo>
                    <a:pt x="4901556" y="125324"/>
                  </a:lnTo>
                  <a:cubicBezTo>
                    <a:pt x="5279848" y="150853"/>
                    <a:pt x="6117661" y="222798"/>
                    <a:pt x="6117661" y="222798"/>
                  </a:cubicBezTo>
                  <a:lnTo>
                    <a:pt x="6781413" y="269214"/>
                  </a:lnTo>
                </a:path>
              </a:pathLst>
            </a:custGeom>
            <a:noFill/>
            <a:ln w="76200">
              <a:solidFill>
                <a:srgbClr val="17F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155" name="Полилиния 15">
              <a:extLst>
                <a:ext uri="{FF2B5EF4-FFF2-40B4-BE49-F238E27FC236}">
                  <a16:creationId xmlns:a16="http://schemas.microsoft.com/office/drawing/2014/main" id="{F0411703-E651-4A8A-B716-FEB95C9F523D}"/>
                </a:ext>
              </a:extLst>
            </p:cNvPr>
            <p:cNvSpPr/>
            <p:nvPr/>
          </p:nvSpPr>
          <p:spPr>
            <a:xfrm>
              <a:off x="2807706" y="4754210"/>
              <a:ext cx="6790246" cy="367349"/>
            </a:xfrm>
            <a:custGeom>
              <a:avLst/>
              <a:gdLst>
                <a:gd name="connsiteX0" fmla="*/ 6790697 w 6790697"/>
                <a:gd name="connsiteY0" fmla="*/ 278508 h 366699"/>
                <a:gd name="connsiteX1" fmla="*/ 5904146 w 6790697"/>
                <a:gd name="connsiteY1" fmla="*/ 129976 h 366699"/>
                <a:gd name="connsiteX2" fmla="*/ 4985105 w 6790697"/>
                <a:gd name="connsiteY2" fmla="*/ 41785 h 366699"/>
                <a:gd name="connsiteX3" fmla="*/ 4107838 w 6790697"/>
                <a:gd name="connsiteY3" fmla="*/ 11 h 366699"/>
                <a:gd name="connsiteX4" fmla="*/ 3239854 w 6790697"/>
                <a:gd name="connsiteY4" fmla="*/ 37144 h 366699"/>
                <a:gd name="connsiteX5" fmla="*/ 2418287 w 6790697"/>
                <a:gd name="connsiteY5" fmla="*/ 78918 h 366699"/>
                <a:gd name="connsiteX6" fmla="*/ 1824159 w 6790697"/>
                <a:gd name="connsiteY6" fmla="*/ 143901 h 366699"/>
                <a:gd name="connsiteX7" fmla="*/ 1355355 w 6790697"/>
                <a:gd name="connsiteY7" fmla="*/ 259942 h 366699"/>
                <a:gd name="connsiteX8" fmla="*/ 1165048 w 6790697"/>
                <a:gd name="connsiteY8" fmla="*/ 250658 h 366699"/>
                <a:gd name="connsiteX9" fmla="*/ 1090782 w 6790697"/>
                <a:gd name="connsiteY9" fmla="*/ 213525 h 366699"/>
                <a:gd name="connsiteX10" fmla="*/ 770510 w 6790697"/>
                <a:gd name="connsiteY10" fmla="*/ 250658 h 366699"/>
                <a:gd name="connsiteX11" fmla="*/ 0 w 6790697"/>
                <a:gd name="connsiteY11" fmla="*/ 366699 h 3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90697" h="366699">
                  <a:moveTo>
                    <a:pt x="6790697" y="278508"/>
                  </a:moveTo>
                  <a:cubicBezTo>
                    <a:pt x="6497887" y="223969"/>
                    <a:pt x="6205078" y="169430"/>
                    <a:pt x="5904146" y="129976"/>
                  </a:cubicBezTo>
                  <a:cubicBezTo>
                    <a:pt x="5603214" y="90522"/>
                    <a:pt x="5284490" y="63446"/>
                    <a:pt x="4985105" y="41785"/>
                  </a:cubicBezTo>
                  <a:cubicBezTo>
                    <a:pt x="4685720" y="20124"/>
                    <a:pt x="4398713" y="784"/>
                    <a:pt x="4107838" y="11"/>
                  </a:cubicBezTo>
                  <a:cubicBezTo>
                    <a:pt x="3816963" y="-762"/>
                    <a:pt x="3239854" y="37144"/>
                    <a:pt x="3239854" y="37144"/>
                  </a:cubicBezTo>
                  <a:lnTo>
                    <a:pt x="2418287" y="78918"/>
                  </a:lnTo>
                  <a:cubicBezTo>
                    <a:pt x="2182338" y="96711"/>
                    <a:pt x="2001314" y="113730"/>
                    <a:pt x="1824159" y="143901"/>
                  </a:cubicBezTo>
                  <a:cubicBezTo>
                    <a:pt x="1647004" y="174072"/>
                    <a:pt x="1465207" y="242149"/>
                    <a:pt x="1355355" y="259942"/>
                  </a:cubicBezTo>
                  <a:cubicBezTo>
                    <a:pt x="1245503" y="277735"/>
                    <a:pt x="1209143" y="258394"/>
                    <a:pt x="1165048" y="250658"/>
                  </a:cubicBezTo>
                  <a:cubicBezTo>
                    <a:pt x="1120953" y="242922"/>
                    <a:pt x="1156538" y="213525"/>
                    <a:pt x="1090782" y="213525"/>
                  </a:cubicBezTo>
                  <a:cubicBezTo>
                    <a:pt x="1025026" y="213525"/>
                    <a:pt x="952307" y="225129"/>
                    <a:pt x="770510" y="250658"/>
                  </a:cubicBezTo>
                  <a:cubicBezTo>
                    <a:pt x="588713" y="276187"/>
                    <a:pt x="294356" y="321443"/>
                    <a:pt x="0" y="366699"/>
                  </a:cubicBezTo>
                </a:path>
              </a:pathLst>
            </a:custGeom>
            <a:noFill/>
            <a:ln w="76200">
              <a:solidFill>
                <a:srgbClr val="4BFA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156" name="Полилиния 6">
              <a:extLst>
                <a:ext uri="{FF2B5EF4-FFF2-40B4-BE49-F238E27FC236}">
                  <a16:creationId xmlns:a16="http://schemas.microsoft.com/office/drawing/2014/main" id="{9F386411-BC70-449F-AF78-4008E3F6E326}"/>
                </a:ext>
              </a:extLst>
            </p:cNvPr>
            <p:cNvSpPr/>
            <p:nvPr/>
          </p:nvSpPr>
          <p:spPr>
            <a:xfrm>
              <a:off x="2785035" y="5765806"/>
              <a:ext cx="6831056" cy="249206"/>
            </a:xfrm>
            <a:custGeom>
              <a:avLst/>
              <a:gdLst>
                <a:gd name="connsiteX0" fmla="*/ 0 w 6832600"/>
                <a:gd name="connsiteY0" fmla="*/ 250123 h 250123"/>
                <a:gd name="connsiteX1" fmla="*/ 723900 w 6832600"/>
                <a:gd name="connsiteY1" fmla="*/ 140056 h 250123"/>
                <a:gd name="connsiteX2" fmla="*/ 1096433 w 6832600"/>
                <a:gd name="connsiteY2" fmla="*/ 131590 h 250123"/>
                <a:gd name="connsiteX3" fmla="*/ 1439333 w 6832600"/>
                <a:gd name="connsiteY3" fmla="*/ 156990 h 250123"/>
                <a:gd name="connsiteX4" fmla="*/ 3014133 w 6832600"/>
                <a:gd name="connsiteY4" fmla="*/ 72323 h 250123"/>
                <a:gd name="connsiteX5" fmla="*/ 4165600 w 6832600"/>
                <a:gd name="connsiteY5" fmla="*/ 42690 h 250123"/>
                <a:gd name="connsiteX6" fmla="*/ 5786967 w 6832600"/>
                <a:gd name="connsiteY6" fmla="*/ 356 h 250123"/>
                <a:gd name="connsiteX7" fmla="*/ 6832600 w 6832600"/>
                <a:gd name="connsiteY7" fmla="*/ 68090 h 250123"/>
                <a:gd name="connsiteX8" fmla="*/ 6832600 w 6832600"/>
                <a:gd name="connsiteY8" fmla="*/ 68090 h 2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2600" h="250123">
                  <a:moveTo>
                    <a:pt x="0" y="250123"/>
                  </a:moveTo>
                  <a:cubicBezTo>
                    <a:pt x="270580" y="204967"/>
                    <a:pt x="541161" y="159811"/>
                    <a:pt x="723900" y="140056"/>
                  </a:cubicBezTo>
                  <a:cubicBezTo>
                    <a:pt x="906639" y="120301"/>
                    <a:pt x="977194" y="128768"/>
                    <a:pt x="1096433" y="131590"/>
                  </a:cubicBezTo>
                  <a:cubicBezTo>
                    <a:pt x="1215672" y="134412"/>
                    <a:pt x="1119716" y="166868"/>
                    <a:pt x="1439333" y="156990"/>
                  </a:cubicBezTo>
                  <a:cubicBezTo>
                    <a:pt x="1758950" y="147112"/>
                    <a:pt x="2559755" y="91373"/>
                    <a:pt x="3014133" y="72323"/>
                  </a:cubicBezTo>
                  <a:cubicBezTo>
                    <a:pt x="3468511" y="53273"/>
                    <a:pt x="4165600" y="42690"/>
                    <a:pt x="4165600" y="42690"/>
                  </a:cubicBezTo>
                  <a:cubicBezTo>
                    <a:pt x="4627739" y="30696"/>
                    <a:pt x="5342467" y="-3877"/>
                    <a:pt x="5786967" y="356"/>
                  </a:cubicBezTo>
                  <a:cubicBezTo>
                    <a:pt x="6231467" y="4589"/>
                    <a:pt x="6832600" y="68090"/>
                    <a:pt x="6832600" y="68090"/>
                  </a:cubicBezTo>
                  <a:lnTo>
                    <a:pt x="6832600" y="68090"/>
                  </a:lnTo>
                </a:path>
              </a:pathLst>
            </a:custGeom>
            <a:noFill/>
            <a:ln w="76200">
              <a:solidFill>
                <a:srgbClr val="6E2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prstClr val="white"/>
                </a:solidFill>
              </a:endParaRPr>
            </a:p>
          </p:txBody>
        </p:sp>
        <p:cxnSp>
          <p:nvCxnSpPr>
            <p:cNvPr id="157" name="Прямая соединительная линия 156">
              <a:extLst>
                <a:ext uri="{FF2B5EF4-FFF2-40B4-BE49-F238E27FC236}">
                  <a16:creationId xmlns:a16="http://schemas.microsoft.com/office/drawing/2014/main" id="{F3CEB79B-251B-4E84-9AE9-2E44B0A6D258}"/>
                </a:ext>
              </a:extLst>
            </p:cNvPr>
            <p:cNvCxnSpPr/>
            <p:nvPr/>
          </p:nvCxnSpPr>
          <p:spPr>
            <a:xfrm>
              <a:off x="2857585" y="1970475"/>
              <a:ext cx="0" cy="41516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>
              <a:extLst>
                <a:ext uri="{FF2B5EF4-FFF2-40B4-BE49-F238E27FC236}">
                  <a16:creationId xmlns:a16="http://schemas.microsoft.com/office/drawing/2014/main" id="{CFF8907D-13E3-4FEB-8BB3-BCAA4CCF4AD7}"/>
                </a:ext>
              </a:extLst>
            </p:cNvPr>
            <p:cNvCxnSpPr/>
            <p:nvPr/>
          </p:nvCxnSpPr>
          <p:spPr>
            <a:xfrm>
              <a:off x="2710218" y="6013167"/>
              <a:ext cx="71121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>
              <a:extLst>
                <a:ext uri="{FF2B5EF4-FFF2-40B4-BE49-F238E27FC236}">
                  <a16:creationId xmlns:a16="http://schemas.microsoft.com/office/drawing/2014/main" id="{985CE736-40F4-4D94-92BC-3D56436BD3DD}"/>
                </a:ext>
              </a:extLst>
            </p:cNvPr>
            <p:cNvCxnSpPr/>
            <p:nvPr/>
          </p:nvCxnSpPr>
          <p:spPr>
            <a:xfrm flipV="1">
              <a:off x="2748759" y="1968629"/>
              <a:ext cx="136032" cy="36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>
              <a:extLst>
                <a:ext uri="{FF2B5EF4-FFF2-40B4-BE49-F238E27FC236}">
                  <a16:creationId xmlns:a16="http://schemas.microsoft.com/office/drawing/2014/main" id="{0163B646-C2A5-4FDE-8859-D1B8F11CC8C0}"/>
                </a:ext>
              </a:extLst>
            </p:cNvPr>
            <p:cNvCxnSpPr/>
            <p:nvPr/>
          </p:nvCxnSpPr>
          <p:spPr>
            <a:xfrm flipV="1">
              <a:off x="2748759" y="2790090"/>
              <a:ext cx="136032" cy="55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8BD83369-5573-4E98-A096-39608149927B}"/>
                </a:ext>
              </a:extLst>
            </p:cNvPr>
            <p:cNvCxnSpPr/>
            <p:nvPr/>
          </p:nvCxnSpPr>
          <p:spPr>
            <a:xfrm flipV="1">
              <a:off x="2748759" y="3607857"/>
              <a:ext cx="136032" cy="55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>
              <a:extLst>
                <a:ext uri="{FF2B5EF4-FFF2-40B4-BE49-F238E27FC236}">
                  <a16:creationId xmlns:a16="http://schemas.microsoft.com/office/drawing/2014/main" id="{E70681B0-3874-452D-8256-121B0EF6F577}"/>
                </a:ext>
              </a:extLst>
            </p:cNvPr>
            <p:cNvCxnSpPr/>
            <p:nvPr/>
          </p:nvCxnSpPr>
          <p:spPr>
            <a:xfrm flipV="1">
              <a:off x="2748759" y="4420088"/>
              <a:ext cx="136032" cy="55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>
              <a:extLst>
                <a:ext uri="{FF2B5EF4-FFF2-40B4-BE49-F238E27FC236}">
                  <a16:creationId xmlns:a16="http://schemas.microsoft.com/office/drawing/2014/main" id="{3D23678B-6234-4090-BCDE-212C40B39173}"/>
                </a:ext>
              </a:extLst>
            </p:cNvPr>
            <p:cNvCxnSpPr/>
            <p:nvPr/>
          </p:nvCxnSpPr>
          <p:spPr>
            <a:xfrm flipV="1">
              <a:off x="2748759" y="5232318"/>
              <a:ext cx="136032" cy="55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6" name="TextBox 163">
              <a:extLst>
                <a:ext uri="{FF2B5EF4-FFF2-40B4-BE49-F238E27FC236}">
                  <a16:creationId xmlns:a16="http://schemas.microsoft.com/office/drawing/2014/main" id="{F35D33E6-B37F-403F-BDE8-904954F1C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1213" y="1326395"/>
              <a:ext cx="1124205" cy="4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Индия</a:t>
              </a:r>
            </a:p>
          </p:txBody>
        </p:sp>
        <p:sp>
          <p:nvSpPr>
            <p:cNvPr id="18467" name="TextBox 164">
              <a:extLst>
                <a:ext uri="{FF2B5EF4-FFF2-40B4-BE49-F238E27FC236}">
                  <a16:creationId xmlns:a16="http://schemas.microsoft.com/office/drawing/2014/main" id="{8DD28FC1-3121-4D5A-A1B9-709AB66C7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9551" y="2694469"/>
              <a:ext cx="1036609" cy="4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Китай</a:t>
              </a:r>
            </a:p>
          </p:txBody>
        </p:sp>
        <p:sp>
          <p:nvSpPr>
            <p:cNvPr id="18468" name="TextBox 165">
              <a:extLst>
                <a:ext uri="{FF2B5EF4-FFF2-40B4-BE49-F238E27FC236}">
                  <a16:creationId xmlns:a16="http://schemas.microsoft.com/office/drawing/2014/main" id="{2CF0D99E-15D1-4C09-BDDC-9D5301CCD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9551" y="4337616"/>
              <a:ext cx="1555768" cy="4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Евросоюз</a:t>
              </a:r>
            </a:p>
          </p:txBody>
        </p:sp>
        <p:sp>
          <p:nvSpPr>
            <p:cNvPr id="18469" name="TextBox 166">
              <a:extLst>
                <a:ext uri="{FF2B5EF4-FFF2-40B4-BE49-F238E27FC236}">
                  <a16:creationId xmlns:a16="http://schemas.microsoft.com/office/drawing/2014/main" id="{ADD965DC-89B3-4F25-950A-B9D46A25B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9551" y="5092382"/>
              <a:ext cx="884921" cy="4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США</a:t>
              </a:r>
            </a:p>
          </p:txBody>
        </p:sp>
        <p:sp>
          <p:nvSpPr>
            <p:cNvPr id="18470" name="TextBox 167">
              <a:extLst>
                <a:ext uri="{FF2B5EF4-FFF2-40B4-BE49-F238E27FC236}">
                  <a16:creationId xmlns:a16="http://schemas.microsoft.com/office/drawing/2014/main" id="{A9A6F649-2D83-409E-ACF0-E84F0F988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1255" y="2909948"/>
              <a:ext cx="1529618" cy="4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Бразилия</a:t>
              </a:r>
            </a:p>
          </p:txBody>
        </p:sp>
        <p:cxnSp>
          <p:nvCxnSpPr>
            <p:cNvPr id="169" name="Прямая соединительная линия 168">
              <a:extLst>
                <a:ext uri="{FF2B5EF4-FFF2-40B4-BE49-F238E27FC236}">
                  <a16:creationId xmlns:a16="http://schemas.microsoft.com/office/drawing/2014/main" id="{516E4CB3-2AE0-4299-8BAE-B4CC53FB1069}"/>
                </a:ext>
              </a:extLst>
            </p:cNvPr>
            <p:cNvCxnSpPr/>
            <p:nvPr/>
          </p:nvCxnSpPr>
          <p:spPr>
            <a:xfrm flipV="1">
              <a:off x="9661434" y="6026089"/>
              <a:ext cx="2266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>
              <a:extLst>
                <a:ext uri="{FF2B5EF4-FFF2-40B4-BE49-F238E27FC236}">
                  <a16:creationId xmlns:a16="http://schemas.microsoft.com/office/drawing/2014/main" id="{F5B5E3E6-4A55-4568-9055-C38E380C58F7}"/>
                </a:ext>
              </a:extLst>
            </p:cNvPr>
            <p:cNvCxnSpPr/>
            <p:nvPr/>
          </p:nvCxnSpPr>
          <p:spPr>
            <a:xfrm flipV="1">
              <a:off x="8965405" y="6026089"/>
              <a:ext cx="2268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>
              <a:extLst>
                <a:ext uri="{FF2B5EF4-FFF2-40B4-BE49-F238E27FC236}">
                  <a16:creationId xmlns:a16="http://schemas.microsoft.com/office/drawing/2014/main" id="{98C6FD4C-AF2D-4CDB-BB09-5FB57955434A}"/>
                </a:ext>
              </a:extLst>
            </p:cNvPr>
            <p:cNvCxnSpPr/>
            <p:nvPr/>
          </p:nvCxnSpPr>
          <p:spPr>
            <a:xfrm flipV="1">
              <a:off x="8292049" y="6026089"/>
              <a:ext cx="2266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>
              <a:extLst>
                <a:ext uri="{FF2B5EF4-FFF2-40B4-BE49-F238E27FC236}">
                  <a16:creationId xmlns:a16="http://schemas.microsoft.com/office/drawing/2014/main" id="{253D391D-7FD4-40C5-B1D9-BA4BA8BF0815}"/>
                </a:ext>
              </a:extLst>
            </p:cNvPr>
            <p:cNvCxnSpPr/>
            <p:nvPr/>
          </p:nvCxnSpPr>
          <p:spPr>
            <a:xfrm flipV="1">
              <a:off x="7618692" y="6026089"/>
              <a:ext cx="2268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>
              <a:extLst>
                <a:ext uri="{FF2B5EF4-FFF2-40B4-BE49-F238E27FC236}">
                  <a16:creationId xmlns:a16="http://schemas.microsoft.com/office/drawing/2014/main" id="{4F3AABD5-2500-4B58-9658-8957E17BCB7E}"/>
                </a:ext>
              </a:extLst>
            </p:cNvPr>
            <p:cNvCxnSpPr/>
            <p:nvPr/>
          </p:nvCxnSpPr>
          <p:spPr>
            <a:xfrm flipV="1">
              <a:off x="6936267" y="6026089"/>
              <a:ext cx="2266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>
              <a:extLst>
                <a:ext uri="{FF2B5EF4-FFF2-40B4-BE49-F238E27FC236}">
                  <a16:creationId xmlns:a16="http://schemas.microsoft.com/office/drawing/2014/main" id="{6B425D3E-3D63-44C0-ADA1-ABF470C1DDD7}"/>
                </a:ext>
              </a:extLst>
            </p:cNvPr>
            <p:cNvCxnSpPr/>
            <p:nvPr/>
          </p:nvCxnSpPr>
          <p:spPr>
            <a:xfrm flipV="1">
              <a:off x="6244772" y="6026089"/>
              <a:ext cx="2268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>
              <a:extLst>
                <a:ext uri="{FF2B5EF4-FFF2-40B4-BE49-F238E27FC236}">
                  <a16:creationId xmlns:a16="http://schemas.microsoft.com/office/drawing/2014/main" id="{B2163C28-5C09-4A63-B982-645FBB008914}"/>
                </a:ext>
              </a:extLst>
            </p:cNvPr>
            <p:cNvCxnSpPr/>
            <p:nvPr/>
          </p:nvCxnSpPr>
          <p:spPr>
            <a:xfrm flipV="1">
              <a:off x="5573683" y="6026089"/>
              <a:ext cx="2268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>
              <a:extLst>
                <a:ext uri="{FF2B5EF4-FFF2-40B4-BE49-F238E27FC236}">
                  <a16:creationId xmlns:a16="http://schemas.microsoft.com/office/drawing/2014/main" id="{28CD5453-A06E-4F71-9B04-F059AADA30BA}"/>
                </a:ext>
              </a:extLst>
            </p:cNvPr>
            <p:cNvCxnSpPr/>
            <p:nvPr/>
          </p:nvCxnSpPr>
          <p:spPr>
            <a:xfrm flipV="1">
              <a:off x="4893525" y="6026089"/>
              <a:ext cx="4534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>
              <a:extLst>
                <a:ext uri="{FF2B5EF4-FFF2-40B4-BE49-F238E27FC236}">
                  <a16:creationId xmlns:a16="http://schemas.microsoft.com/office/drawing/2014/main" id="{22311BF7-8BE8-499C-8A93-B56F1645F26A}"/>
                </a:ext>
              </a:extLst>
            </p:cNvPr>
            <p:cNvCxnSpPr/>
            <p:nvPr/>
          </p:nvCxnSpPr>
          <p:spPr>
            <a:xfrm flipV="1">
              <a:off x="4195229" y="6026089"/>
              <a:ext cx="2268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>
              <a:extLst>
                <a:ext uri="{FF2B5EF4-FFF2-40B4-BE49-F238E27FC236}">
                  <a16:creationId xmlns:a16="http://schemas.microsoft.com/office/drawing/2014/main" id="{28601210-4FEC-4283-B7D3-0419F49A0A2D}"/>
                </a:ext>
              </a:extLst>
            </p:cNvPr>
            <p:cNvCxnSpPr/>
            <p:nvPr/>
          </p:nvCxnSpPr>
          <p:spPr>
            <a:xfrm flipV="1">
              <a:off x="3521873" y="6026089"/>
              <a:ext cx="2266" cy="108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81" name="TextBox 178">
              <a:extLst>
                <a:ext uri="{FF2B5EF4-FFF2-40B4-BE49-F238E27FC236}">
                  <a16:creationId xmlns:a16="http://schemas.microsoft.com/office/drawing/2014/main" id="{133D722C-5F46-4869-A7AD-05FBA9351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3093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2000</a:t>
              </a:r>
            </a:p>
          </p:txBody>
        </p:sp>
        <p:sp>
          <p:nvSpPr>
            <p:cNvPr id="18482" name="TextBox 179">
              <a:extLst>
                <a:ext uri="{FF2B5EF4-FFF2-40B4-BE49-F238E27FC236}">
                  <a16:creationId xmlns:a16="http://schemas.microsoft.com/office/drawing/2014/main" id="{3C23A0B6-1345-45A4-B2C6-487D5AE9B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3390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2005</a:t>
              </a:r>
            </a:p>
          </p:txBody>
        </p:sp>
        <p:sp>
          <p:nvSpPr>
            <p:cNvPr id="18483" name="TextBox 180">
              <a:extLst>
                <a:ext uri="{FF2B5EF4-FFF2-40B4-BE49-F238E27FC236}">
                  <a16:creationId xmlns:a16="http://schemas.microsoft.com/office/drawing/2014/main" id="{98909F4B-76B6-4304-B36F-FBB25B4C7B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3687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2010</a:t>
              </a:r>
            </a:p>
          </p:txBody>
        </p:sp>
        <p:sp>
          <p:nvSpPr>
            <p:cNvPr id="18484" name="TextBox 181">
              <a:extLst>
                <a:ext uri="{FF2B5EF4-FFF2-40B4-BE49-F238E27FC236}">
                  <a16:creationId xmlns:a16="http://schemas.microsoft.com/office/drawing/2014/main" id="{12E0F81C-06BD-492E-AC79-385653CBC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3984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2015</a:t>
              </a:r>
            </a:p>
          </p:txBody>
        </p:sp>
        <p:sp>
          <p:nvSpPr>
            <p:cNvPr id="18485" name="TextBox 182">
              <a:extLst>
                <a:ext uri="{FF2B5EF4-FFF2-40B4-BE49-F238E27FC236}">
                  <a16:creationId xmlns:a16="http://schemas.microsoft.com/office/drawing/2014/main" id="{8820DD80-ABED-41EF-A31E-F75ABF643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4281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2020</a:t>
              </a:r>
            </a:p>
          </p:txBody>
        </p:sp>
        <p:sp>
          <p:nvSpPr>
            <p:cNvPr id="18486" name="TextBox 183">
              <a:extLst>
                <a:ext uri="{FF2B5EF4-FFF2-40B4-BE49-F238E27FC236}">
                  <a16:creationId xmlns:a16="http://schemas.microsoft.com/office/drawing/2014/main" id="{BAB9BCB2-B6AC-4806-897E-0A5F1230C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4578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2025</a:t>
              </a:r>
            </a:p>
          </p:txBody>
        </p:sp>
        <p:sp>
          <p:nvSpPr>
            <p:cNvPr id="18487" name="TextBox 184">
              <a:extLst>
                <a:ext uri="{FF2B5EF4-FFF2-40B4-BE49-F238E27FC236}">
                  <a16:creationId xmlns:a16="http://schemas.microsoft.com/office/drawing/2014/main" id="{18066BB7-6A8C-46C3-ABE9-E34722ECB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4875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2030</a:t>
              </a:r>
            </a:p>
          </p:txBody>
        </p:sp>
        <p:sp>
          <p:nvSpPr>
            <p:cNvPr id="18488" name="TextBox 185">
              <a:extLst>
                <a:ext uri="{FF2B5EF4-FFF2-40B4-BE49-F238E27FC236}">
                  <a16:creationId xmlns:a16="http://schemas.microsoft.com/office/drawing/2014/main" id="{B7213760-5B8B-4849-AD0D-562A01FD3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5172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2035</a:t>
              </a:r>
            </a:p>
          </p:txBody>
        </p:sp>
        <p:sp>
          <p:nvSpPr>
            <p:cNvPr id="18489" name="TextBox 186">
              <a:extLst>
                <a:ext uri="{FF2B5EF4-FFF2-40B4-BE49-F238E27FC236}">
                  <a16:creationId xmlns:a16="http://schemas.microsoft.com/office/drawing/2014/main" id="{9CE761D9-3397-4539-8358-751CAEABB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5469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2040</a:t>
              </a:r>
            </a:p>
          </p:txBody>
        </p:sp>
        <p:sp>
          <p:nvSpPr>
            <p:cNvPr id="18490" name="TextBox 187">
              <a:extLst>
                <a:ext uri="{FF2B5EF4-FFF2-40B4-BE49-F238E27FC236}">
                  <a16:creationId xmlns:a16="http://schemas.microsoft.com/office/drawing/2014/main" id="{D75C9E3A-168C-428C-82FB-B6DAB10EF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5766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2045</a:t>
              </a:r>
            </a:p>
          </p:txBody>
        </p:sp>
        <p:sp>
          <p:nvSpPr>
            <p:cNvPr id="18491" name="TextBox 188">
              <a:extLst>
                <a:ext uri="{FF2B5EF4-FFF2-40B4-BE49-F238E27FC236}">
                  <a16:creationId xmlns:a16="http://schemas.microsoft.com/office/drawing/2014/main" id="{B1A7B108-C0D7-451B-AF6F-AE1AB0162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6060" y="6175629"/>
              <a:ext cx="716141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2050</a:t>
              </a:r>
            </a:p>
          </p:txBody>
        </p:sp>
        <p:sp>
          <p:nvSpPr>
            <p:cNvPr id="18492" name="TextBox 189">
              <a:extLst>
                <a:ext uri="{FF2B5EF4-FFF2-40B4-BE49-F238E27FC236}">
                  <a16:creationId xmlns:a16="http://schemas.microsoft.com/office/drawing/2014/main" id="{EE5FAE64-CB80-48B4-8F7B-6312ABFB2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8353" y="5886427"/>
              <a:ext cx="363626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</a:p>
          </p:txBody>
        </p:sp>
        <p:sp>
          <p:nvSpPr>
            <p:cNvPr id="18493" name="TextBox 190">
              <a:extLst>
                <a:ext uri="{FF2B5EF4-FFF2-40B4-BE49-F238E27FC236}">
                  <a16:creationId xmlns:a16="http://schemas.microsoft.com/office/drawing/2014/main" id="{49198E57-CE0B-4712-80C8-CA00609CC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8353" y="5088601"/>
              <a:ext cx="363626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r>
            </a:p>
          </p:txBody>
        </p:sp>
        <p:sp>
          <p:nvSpPr>
            <p:cNvPr id="18494" name="TextBox 191">
              <a:extLst>
                <a:ext uri="{FF2B5EF4-FFF2-40B4-BE49-F238E27FC236}">
                  <a16:creationId xmlns:a16="http://schemas.microsoft.com/office/drawing/2014/main" id="{0B728C10-1835-4E4B-B399-C756C648B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5993" y="4290775"/>
              <a:ext cx="598636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510</a:t>
              </a:r>
            </a:p>
          </p:txBody>
        </p:sp>
        <p:sp>
          <p:nvSpPr>
            <p:cNvPr id="18495" name="TextBox 192">
              <a:extLst>
                <a:ext uri="{FF2B5EF4-FFF2-40B4-BE49-F238E27FC236}">
                  <a16:creationId xmlns:a16="http://schemas.microsoft.com/office/drawing/2014/main" id="{36668368-4AE1-46CF-BAA3-C3167DBD2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172" y="3491456"/>
              <a:ext cx="481130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</a:t>
              </a:r>
            </a:p>
          </p:txBody>
        </p:sp>
        <p:sp>
          <p:nvSpPr>
            <p:cNvPr id="18496" name="TextBox 193">
              <a:extLst>
                <a:ext uri="{FF2B5EF4-FFF2-40B4-BE49-F238E27FC236}">
                  <a16:creationId xmlns:a16="http://schemas.microsoft.com/office/drawing/2014/main" id="{F0934200-C368-4385-B9E7-73E929A6F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172" y="2673683"/>
              <a:ext cx="481130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</a:t>
              </a:r>
            </a:p>
          </p:txBody>
        </p:sp>
        <p:sp>
          <p:nvSpPr>
            <p:cNvPr id="18497" name="TextBox 194">
              <a:extLst>
                <a:ext uri="{FF2B5EF4-FFF2-40B4-BE49-F238E27FC236}">
                  <a16:creationId xmlns:a16="http://schemas.microsoft.com/office/drawing/2014/main" id="{B671A3B6-ECA6-4596-BB58-515B940F9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172" y="1843205"/>
              <a:ext cx="481130" cy="36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25</a:t>
              </a:r>
            </a:p>
          </p:txBody>
        </p:sp>
        <p:cxnSp>
          <p:nvCxnSpPr>
            <p:cNvPr id="196" name="Прямая соединительная линия 195">
              <a:extLst>
                <a:ext uri="{FF2B5EF4-FFF2-40B4-BE49-F238E27FC236}">
                  <a16:creationId xmlns:a16="http://schemas.microsoft.com/office/drawing/2014/main" id="{4564067A-5008-479F-A246-12F493A311C4}"/>
                </a:ext>
              </a:extLst>
            </p:cNvPr>
            <p:cNvCxnSpPr/>
            <p:nvPr/>
          </p:nvCxnSpPr>
          <p:spPr>
            <a:xfrm>
              <a:off x="4503567" y="790895"/>
              <a:ext cx="5334708" cy="0"/>
            </a:xfrm>
            <a:prstGeom prst="line">
              <a:avLst/>
            </a:prstGeom>
            <a:ln w="5715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99" name="TextBox 196">
              <a:extLst>
                <a:ext uri="{FF2B5EF4-FFF2-40B4-BE49-F238E27FC236}">
                  <a16:creationId xmlns:a16="http://schemas.microsoft.com/office/drawing/2014/main" id="{3CDC5F37-2D46-43B3-8DBF-6C394ECA2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439" y="3201437"/>
              <a:ext cx="1160951" cy="4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Россия</a:t>
              </a:r>
            </a:p>
          </p:txBody>
        </p:sp>
        <p:sp>
          <p:nvSpPr>
            <p:cNvPr id="18500" name="Прямоугольник 197">
              <a:extLst>
                <a:ext uri="{FF2B5EF4-FFF2-40B4-BE49-F238E27FC236}">
                  <a16:creationId xmlns:a16="http://schemas.microsoft.com/office/drawing/2014/main" id="{7678F9F3-1737-4495-8459-D20062D3A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319" y="439392"/>
              <a:ext cx="2565715" cy="887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7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000000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Потребление </a:t>
              </a:r>
            </a:p>
            <a:p>
              <a:pPr algn="just">
                <a:lnSpc>
                  <a:spcPct val="107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среднего класса</a:t>
              </a:r>
              <a:endParaRPr lang="ru-RU" altLang="ru-RU" sz="1400" b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01" name="Прямоугольник 198">
              <a:extLst>
                <a:ext uri="{FF2B5EF4-FFF2-40B4-BE49-F238E27FC236}">
                  <a16:creationId xmlns:a16="http://schemas.microsoft.com/office/drawing/2014/main" id="{80F3867E-FAA5-4A42-8393-B9E2BEC8A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993" y="1460981"/>
              <a:ext cx="2827044" cy="407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7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rgbClr val="000000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тыс. млрд. долл. </a:t>
              </a:r>
              <a:r>
                <a:rPr lang="en-US" altLang="ru-RU" sz="1400">
                  <a:solidFill>
                    <a:srgbClr val="000000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США</a:t>
              </a:r>
              <a:endParaRPr lang="ru-RU" altLang="ru-RU" sz="12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02" name="Прямоугольник 199">
              <a:extLst>
                <a:ext uri="{FF2B5EF4-FFF2-40B4-BE49-F238E27FC236}">
                  <a16:creationId xmlns:a16="http://schemas.microsoft.com/office/drawing/2014/main" id="{4A1CF6F3-DEF3-4283-87C1-0EA9E4778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0097" y="266637"/>
              <a:ext cx="1929647" cy="529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7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000000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Прогнозы</a:t>
              </a:r>
              <a:endParaRPr lang="ru-RU" altLang="ru-RU" sz="1400" b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1" name="Прямая соединительная линия 200">
              <a:extLst>
                <a:ext uri="{FF2B5EF4-FFF2-40B4-BE49-F238E27FC236}">
                  <a16:creationId xmlns:a16="http://schemas.microsoft.com/office/drawing/2014/main" id="{F5FD94C8-0431-4C20-A474-F27D1C8EA6DA}"/>
                </a:ext>
              </a:extLst>
            </p:cNvPr>
            <p:cNvCxnSpPr>
              <a:cxnSpLocks/>
              <a:endCxn id="18470" idx="1"/>
            </p:cNvCxnSpPr>
            <p:nvPr/>
          </p:nvCxnSpPr>
          <p:spPr>
            <a:xfrm>
              <a:off x="4331261" y="3135287"/>
              <a:ext cx="33101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id="{4A367B73-16A5-435F-9F19-CA3FE697A61A}"/>
                </a:ext>
              </a:extLst>
            </p:cNvPr>
            <p:cNvCxnSpPr/>
            <p:nvPr/>
          </p:nvCxnSpPr>
          <p:spPr>
            <a:xfrm>
              <a:off x="4331261" y="3382648"/>
              <a:ext cx="331010" cy="0"/>
            </a:xfrm>
            <a:prstGeom prst="line">
              <a:avLst/>
            </a:prstGeom>
            <a:ln w="76200">
              <a:solidFill>
                <a:srgbClr val="6E2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9443</TotalTime>
  <Words>691</Words>
  <Application>Microsoft Office PowerPoint</Application>
  <PresentationFormat>Широкоэкранный</PresentationFormat>
  <Paragraphs>236</Paragraphs>
  <Slides>19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7" baseType="lpstr">
      <vt:lpstr>Arial</vt:lpstr>
      <vt:lpstr>Calibri</vt:lpstr>
      <vt:lpstr>Calibri Light</vt:lpstr>
      <vt:lpstr>PT Sans Narrow</vt:lpstr>
      <vt:lpstr>Roboto</vt:lpstr>
      <vt:lpstr>Segoe UI</vt:lpstr>
      <vt:lpstr>Segoe UI Black</vt:lpstr>
      <vt:lpstr>Segoe UI Semibold</vt:lpstr>
      <vt:lpstr>Times New Roman</vt:lpstr>
      <vt:lpstr>Verdana</vt:lpstr>
      <vt:lpstr>4_Тема Office</vt:lpstr>
      <vt:lpstr>Тема Office</vt:lpstr>
      <vt:lpstr>3_Тема Office</vt:lpstr>
      <vt:lpstr>5_Тема Office</vt:lpstr>
      <vt:lpstr>1_Тема Office</vt:lpstr>
      <vt:lpstr>2_Тема Office</vt:lpstr>
      <vt:lpstr>6_Тема Office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4x рост совокупного ВВП стран 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87</cp:revision>
  <cp:lastPrinted>2023-02-21T11:00:25Z</cp:lastPrinted>
  <dcterms:created xsi:type="dcterms:W3CDTF">2022-12-27T11:42:25Z</dcterms:created>
  <dcterms:modified xsi:type="dcterms:W3CDTF">2023-02-22T10:28:14Z</dcterms:modified>
</cp:coreProperties>
</file>